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svg" ContentType="image/svg+xml"/>
  <Default Extension="wmf" ContentType="image/x-wmf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51" r:id="rId1"/>
  </p:sldMasterIdLst>
  <p:notesMasterIdLst>
    <p:notesMasterId r:id="rId16"/>
  </p:notesMasterIdLst>
  <p:handoutMasterIdLst>
    <p:handoutMasterId r:id="rId17"/>
  </p:handoutMasterIdLst>
  <p:sldIdLst>
    <p:sldId id="2772" r:id="rId2"/>
    <p:sldId id="2897" r:id="rId3"/>
    <p:sldId id="2873" r:id="rId4"/>
    <p:sldId id="2887" r:id="rId5"/>
    <p:sldId id="2888" r:id="rId6"/>
    <p:sldId id="2889" r:id="rId7"/>
    <p:sldId id="2890" r:id="rId8"/>
    <p:sldId id="2896" r:id="rId9"/>
    <p:sldId id="435" r:id="rId10"/>
    <p:sldId id="2891" r:id="rId11"/>
    <p:sldId id="2892" r:id="rId12"/>
    <p:sldId id="2893" r:id="rId13"/>
    <p:sldId id="2894" r:id="rId14"/>
    <p:sldId id="2895" r:id="rId15"/>
  </p:sldIdLst>
  <p:sldSz cx="12192000" cy="6858000"/>
  <p:notesSz cx="6796088" cy="9925050"/>
  <p:embeddedFontLst>
    <p:embeddedFont>
      <p:font typeface="Cambria Math" panose="02040503050406030204" pitchFamily="18" charset="0"/>
      <p:regular r:id="rId18"/>
    </p:embeddedFont>
    <p:embeddedFont>
      <p:font typeface="MT Extra" panose="05050102010205020202" pitchFamily="18" charset="2"/>
      <p:regular r:id="rId19"/>
    </p:embeddedFont>
    <p:embeddedFont>
      <p:font typeface="Wingdings 3" panose="05040102010807070707" pitchFamily="18" charset="2"/>
      <p:regular r:id="rId20"/>
    </p:embeddedFont>
    <p:embeddedFont>
      <p:font typeface="Segoe UI" panose="020B0502040204020203" pitchFamily="34" charset="0"/>
      <p:regular r:id="rId21"/>
      <p:bold r:id="rId22"/>
      <p:italic r:id="rId23"/>
      <p:boldItalic r:id="rId24"/>
    </p:embeddedFont>
    <p:embeddedFont>
      <p:font typeface="Arial Rounded MT Bold" panose="020B0604020202020204" charset="0"/>
      <p:regular r:id="rId25"/>
      <p:bold r:id="rId26"/>
    </p:embeddedFont>
  </p:embeddedFont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400" b="1" kern="1200">
        <a:solidFill>
          <a:schemeClr val="tx1"/>
        </a:solidFill>
        <a:latin typeface="Arial Rounded MT Bold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1400" b="1" kern="1200">
        <a:solidFill>
          <a:schemeClr val="tx1"/>
        </a:solidFill>
        <a:latin typeface="Arial Rounded MT Bold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1400" b="1" kern="1200">
        <a:solidFill>
          <a:schemeClr val="tx1"/>
        </a:solidFill>
        <a:latin typeface="Arial Rounded MT Bold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1400" b="1" kern="1200">
        <a:solidFill>
          <a:schemeClr val="tx1"/>
        </a:solidFill>
        <a:latin typeface="Arial Rounded MT Bold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1400" b="1" kern="1200">
        <a:solidFill>
          <a:schemeClr val="tx1"/>
        </a:solidFill>
        <a:latin typeface="Arial Rounded MT Bold" pitchFamily="34" charset="0"/>
        <a:ea typeface="+mn-ea"/>
        <a:cs typeface="+mn-cs"/>
      </a:defRPr>
    </a:lvl5pPr>
    <a:lvl6pPr marL="2286000" algn="l" defTabSz="914400" rtl="0" eaLnBrk="1" latinLnBrk="0" hangingPunct="1">
      <a:defRPr sz="1400" b="1" kern="1200">
        <a:solidFill>
          <a:schemeClr val="tx1"/>
        </a:solidFill>
        <a:latin typeface="Arial Rounded MT Bold" pitchFamily="34" charset="0"/>
        <a:ea typeface="+mn-ea"/>
        <a:cs typeface="+mn-cs"/>
      </a:defRPr>
    </a:lvl6pPr>
    <a:lvl7pPr marL="2743200" algn="l" defTabSz="914400" rtl="0" eaLnBrk="1" latinLnBrk="0" hangingPunct="1">
      <a:defRPr sz="1400" b="1" kern="1200">
        <a:solidFill>
          <a:schemeClr val="tx1"/>
        </a:solidFill>
        <a:latin typeface="Arial Rounded MT Bold" pitchFamily="34" charset="0"/>
        <a:ea typeface="+mn-ea"/>
        <a:cs typeface="+mn-cs"/>
      </a:defRPr>
    </a:lvl7pPr>
    <a:lvl8pPr marL="3200400" algn="l" defTabSz="914400" rtl="0" eaLnBrk="1" latinLnBrk="0" hangingPunct="1">
      <a:defRPr sz="1400" b="1" kern="1200">
        <a:solidFill>
          <a:schemeClr val="tx1"/>
        </a:solidFill>
        <a:latin typeface="Arial Rounded MT Bold" pitchFamily="34" charset="0"/>
        <a:ea typeface="+mn-ea"/>
        <a:cs typeface="+mn-cs"/>
      </a:defRPr>
    </a:lvl8pPr>
    <a:lvl9pPr marL="3657600" algn="l" defTabSz="914400" rtl="0" eaLnBrk="1" latinLnBrk="0" hangingPunct="1">
      <a:defRPr sz="1400" b="1" kern="1200">
        <a:solidFill>
          <a:schemeClr val="tx1"/>
        </a:solidFill>
        <a:latin typeface="Arial Rounded MT Bold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5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6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D4D4D"/>
    <a:srgbClr val="5B9BD5"/>
    <a:srgbClr val="ECECEC"/>
    <a:srgbClr val="063D79"/>
    <a:srgbClr val="003399"/>
    <a:srgbClr val="C00101"/>
    <a:srgbClr val="FFE4DD"/>
    <a:srgbClr val="003C7F"/>
    <a:srgbClr val="E8CFB0"/>
    <a:srgbClr val="00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54" autoAdjust="0"/>
    <p:restoredTop sz="81668" autoAdjust="0"/>
  </p:normalViewPr>
  <p:slideViewPr>
    <p:cSldViewPr>
      <p:cViewPr varScale="1">
        <p:scale>
          <a:sx n="68" d="100"/>
          <a:sy n="68" d="100"/>
        </p:scale>
        <p:origin x="1099" y="62"/>
      </p:cViewPr>
      <p:guideLst>
        <p:guide orient="horz" pos="1056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>
      <p:cViewPr varScale="1">
        <p:scale>
          <a:sx n="87" d="100"/>
          <a:sy n="87" d="100"/>
        </p:scale>
        <p:origin x="3858" y="108"/>
      </p:cViewPr>
      <p:guideLst>
        <p:guide orient="horz" pos="3126"/>
        <p:guide pos="2141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3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2" Type="http://schemas.openxmlformats.org/officeDocument/2006/relationships/image" Target="../media/image7.wmf"/><Relationship Id="rId1" Type="http://schemas.openxmlformats.org/officeDocument/2006/relationships/image" Target="../media/image6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2" Type="http://schemas.openxmlformats.org/officeDocument/2006/relationships/image" Target="../media/image16.wmf"/><Relationship Id="rId1" Type="http://schemas.openxmlformats.org/officeDocument/2006/relationships/image" Target="../media/image15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20.wmf"/><Relationship Id="rId2" Type="http://schemas.openxmlformats.org/officeDocument/2006/relationships/image" Target="../media/image19.wmf"/><Relationship Id="rId1" Type="http://schemas.openxmlformats.org/officeDocument/2006/relationships/image" Target="../media/image18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3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5712" cy="4967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3" tIns="45706" rIns="91413" bIns="45706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 b="0"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31334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8789" y="0"/>
            <a:ext cx="2945712" cy="4967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3" tIns="45706" rIns="91413" bIns="45706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b="0"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31334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6734"/>
            <a:ext cx="2945712" cy="4967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3" tIns="45706" rIns="91413" bIns="45706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 b="0"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31334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8789" y="9426734"/>
            <a:ext cx="2945712" cy="4967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3" tIns="45706" rIns="91413" bIns="45706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b="0">
                <a:latin typeface="Times New Roman" pitchFamily="18" charset="0"/>
              </a:defRPr>
            </a:lvl1pPr>
          </a:lstStyle>
          <a:p>
            <a:fld id="{66D17C0D-3159-464E-A332-7C83698A29E4}" type="slidenum">
              <a:rPr lang="en-US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5767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5712" cy="4951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542" tIns="47772" rIns="95542" bIns="47772" numCol="1" anchor="t" anchorCtr="0" compatLnSpc="1">
            <a:prstTxWarp prst="textNoShape">
              <a:avLst/>
            </a:prstTxWarp>
          </a:bodyPr>
          <a:lstStyle>
            <a:lvl1pPr defTabSz="955388" eaLnBrk="1" hangingPunct="1">
              <a:defRPr sz="1300" b="0"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0376" y="0"/>
            <a:ext cx="2945712" cy="4951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542" tIns="47772" rIns="95542" bIns="47772" numCol="1" anchor="t" anchorCtr="0" compatLnSpc="1">
            <a:prstTxWarp prst="textNoShape">
              <a:avLst/>
            </a:prstTxWarp>
          </a:bodyPr>
          <a:lstStyle>
            <a:lvl1pPr algn="r" defTabSz="955388" eaLnBrk="1" hangingPunct="1">
              <a:defRPr sz="1300" b="0"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41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3663" y="746125"/>
            <a:ext cx="6610350" cy="371951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6251" y="4713368"/>
            <a:ext cx="4983586" cy="4465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542" tIns="47772" rIns="95542" bIns="4777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Klicken Sie, um die Formate des Vorlagentextes zu bearbeiten</a:t>
            </a:r>
          </a:p>
          <a:p>
            <a:pPr lvl="1"/>
            <a:r>
              <a:rPr lang="en-US"/>
              <a:t>Zweite Ebene</a:t>
            </a:r>
          </a:p>
          <a:p>
            <a:pPr lvl="2"/>
            <a:r>
              <a:rPr lang="en-US"/>
              <a:t>Dritte Ebene</a:t>
            </a:r>
          </a:p>
          <a:p>
            <a:pPr lvl="3"/>
            <a:r>
              <a:rPr lang="en-US"/>
              <a:t>Vierte Ebene</a:t>
            </a:r>
          </a:p>
          <a:p>
            <a:pPr lvl="4"/>
            <a:r>
              <a:rPr lang="en-US"/>
              <a:t>Fünfte Ebene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9908"/>
            <a:ext cx="2945712" cy="4951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542" tIns="47772" rIns="95542" bIns="47772" numCol="1" anchor="b" anchorCtr="0" compatLnSpc="1">
            <a:prstTxWarp prst="textNoShape">
              <a:avLst/>
            </a:prstTxWarp>
          </a:bodyPr>
          <a:lstStyle>
            <a:lvl1pPr defTabSz="955388" eaLnBrk="1" hangingPunct="1">
              <a:defRPr sz="1300" b="0"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0376" y="9429908"/>
            <a:ext cx="2945712" cy="4951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542" tIns="47772" rIns="95542" bIns="47772" numCol="1" anchor="b" anchorCtr="0" compatLnSpc="1">
            <a:prstTxWarp prst="textNoShape">
              <a:avLst/>
            </a:prstTxWarp>
          </a:bodyPr>
          <a:lstStyle>
            <a:lvl1pPr algn="r" defTabSz="955388" eaLnBrk="1" hangingPunct="1">
              <a:defRPr sz="1300" b="0">
                <a:latin typeface="Times New Roman" pitchFamily="18" charset="0"/>
              </a:defRPr>
            </a:lvl1pPr>
          </a:lstStyle>
          <a:p>
            <a:fld id="{412C2970-D838-4E16-9F7E-5362C8D6E639}" type="slidenum">
              <a:rPr lang="en-US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9099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 type="none" w="sm" len="sm"/>
            <a:tailEnd/>
          </a:ln>
        </p:spPr>
        <p:txBody>
          <a:bodyPr/>
          <a:lstStyle/>
          <a:p>
            <a:fld id="{B58EDAFF-C0AD-4DE6-9D35-2AB4536889FC}" type="slidenum">
              <a:rPr lang="de-DE" smtClean="0">
                <a:latin typeface="Arial" charset="0"/>
              </a:rPr>
              <a:pPr/>
              <a:t>9</a:t>
            </a:fld>
            <a:endParaRPr lang="de-DE">
              <a:latin typeface="Arial" charset="0"/>
            </a:endParaRPr>
          </a:p>
        </p:txBody>
      </p:sp>
      <p:sp>
        <p:nvSpPr>
          <p:cNvPr id="39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505998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 type="none" w="sm" len="sm"/>
            <a:tailEnd/>
          </a:ln>
        </p:spPr>
        <p:txBody>
          <a:bodyPr/>
          <a:lstStyle/>
          <a:p>
            <a:fld id="{690E8FC5-7A18-4F67-8778-B1BB27395F42}" type="slidenum">
              <a:rPr lang="de-DE" smtClean="0">
                <a:latin typeface="Arial" charset="0"/>
              </a:rPr>
              <a:pPr/>
              <a:t>11</a:t>
            </a:fld>
            <a:endParaRPr lang="de-DE">
              <a:latin typeface="Arial" charset="0"/>
            </a:endParaRPr>
          </a:p>
        </p:txBody>
      </p:sp>
      <p:sp>
        <p:nvSpPr>
          <p:cNvPr id="512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09550" y="792163"/>
            <a:ext cx="6742113" cy="3792537"/>
          </a:xfrm>
          <a:ln/>
        </p:spPr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65200" y="4900613"/>
            <a:ext cx="5226050" cy="4586287"/>
          </a:xfrm>
          <a:noFill/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223078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 type="none" w="sm" len="sm"/>
            <a:tailEnd/>
          </a:ln>
        </p:spPr>
        <p:txBody>
          <a:bodyPr/>
          <a:lstStyle/>
          <a:p>
            <a:fld id="{690E8FC5-7A18-4F67-8778-B1BB27395F42}" type="slidenum">
              <a:rPr lang="de-DE" smtClean="0">
                <a:latin typeface="Arial" charset="0"/>
              </a:rPr>
              <a:pPr/>
              <a:t>12</a:t>
            </a:fld>
            <a:endParaRPr lang="de-DE">
              <a:latin typeface="Arial" charset="0"/>
            </a:endParaRPr>
          </a:p>
        </p:txBody>
      </p:sp>
      <p:sp>
        <p:nvSpPr>
          <p:cNvPr id="512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09550" y="792163"/>
            <a:ext cx="6742113" cy="3792537"/>
          </a:xfrm>
          <a:ln/>
        </p:spPr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65200" y="4900613"/>
            <a:ext cx="5226050" cy="4586287"/>
          </a:xfrm>
          <a:noFill/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493296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eer - 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20524"/>
            <a:ext cx="12192000" cy="951076"/>
          </a:xfrm>
          <a:prstGeom prst="rect">
            <a:avLst/>
          </a:prstGeom>
        </p:spPr>
      </p:pic>
      <p:sp>
        <p:nvSpPr>
          <p:cNvPr id="181258" name="Rectangle 10"/>
          <p:cNvSpPr>
            <a:spLocks noChangeArrowheads="1"/>
          </p:cNvSpPr>
          <p:nvPr/>
        </p:nvSpPr>
        <p:spPr bwMode="auto">
          <a:xfrm>
            <a:off x="5223600" y="529091"/>
            <a:ext cx="6096000" cy="73866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 algn="r"/>
            <a:r>
              <a:rPr lang="en-US" sz="1400" b="0" dirty="0">
                <a:latin typeface="Segoe UI" panose="020B0502040204020203" pitchFamily="34" charset="0"/>
                <a:cs typeface="Segoe UI" panose="020B0502040204020203" pitchFamily="34" charset="0"/>
              </a:rPr>
              <a:t>Institute of Computer Science</a:t>
            </a:r>
          </a:p>
          <a:p>
            <a:pPr algn="r"/>
            <a:r>
              <a:rPr lang="en-US" sz="1400" b="0" dirty="0">
                <a:latin typeface="Segoe UI" panose="020B0502040204020203" pitchFamily="34" charset="0"/>
                <a:cs typeface="Segoe UI" panose="020B0502040204020203" pitchFamily="34" charset="0"/>
              </a:rPr>
              <a:t>Chair of Communication Networks</a:t>
            </a:r>
          </a:p>
          <a:p>
            <a:pPr algn="r"/>
            <a:r>
              <a:rPr lang="en-US" b="0" dirty="0">
                <a:latin typeface="Segoe UI" panose="020B0502040204020203" pitchFamily="34" charset="0"/>
                <a:cs typeface="Segoe UI" panose="020B0502040204020203" pitchFamily="34" charset="0"/>
              </a:rPr>
              <a:t>Prof. Dr. Tobias </a:t>
            </a:r>
            <a:r>
              <a:rPr lang="en-US" b="0" dirty="0" err="1">
                <a:latin typeface="Segoe UI" panose="020B0502040204020203" pitchFamily="34" charset="0"/>
                <a:cs typeface="Segoe UI" panose="020B0502040204020203" pitchFamily="34" charset="0"/>
              </a:rPr>
              <a:t>Hoßfeld</a:t>
            </a:r>
            <a:endParaRPr lang="en-US" b="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81259" name="Picture 11"/>
          <p:cNvPicPr>
            <a:picLocks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319600" y="530678"/>
            <a:ext cx="720000" cy="71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63500" dir="3187806" algn="ctr" rotWithShape="0">
              <a:schemeClr val="bg2">
                <a:alpha val="50000"/>
              </a:schemeClr>
            </a:outerShdw>
          </a:effectLst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3269" y="115888"/>
            <a:ext cx="10657417" cy="646112"/>
          </a:xfrm>
        </p:spPr>
        <p:txBody>
          <a:bodyPr/>
          <a:lstStyle>
            <a:lvl1pPr algn="l">
              <a:defRPr/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04800" y="914400"/>
            <a:ext cx="10668000" cy="5105400"/>
          </a:xfrm>
          <a:prstGeom prst="rect">
            <a:avLst/>
          </a:prstGeom>
        </p:spPr>
        <p:txBody>
          <a:bodyPr/>
          <a:lstStyle>
            <a:lvl1pPr>
              <a:buClr>
                <a:schemeClr val="accent5"/>
              </a:buClr>
              <a:defRPr/>
            </a:lvl1pPr>
            <a:lvl2pPr>
              <a:buClr>
                <a:schemeClr val="accent5"/>
              </a:buClr>
              <a:defRPr/>
            </a:lvl2pPr>
            <a:lvl3pPr>
              <a:buClr>
                <a:schemeClr val="accent5"/>
              </a:buClr>
              <a:defRPr/>
            </a:lvl3pPr>
            <a:lvl4pPr>
              <a:buClr>
                <a:schemeClr val="accent5"/>
              </a:buClr>
              <a:defRPr/>
            </a:lvl4pPr>
            <a:lvl5pPr>
              <a:buClr>
                <a:schemeClr val="accent5"/>
              </a:buClr>
              <a:defRPr/>
            </a:lvl5pPr>
          </a:lstStyle>
          <a:p>
            <a:pPr lvl="0"/>
            <a:r>
              <a:rPr lang="en-US" noProof="0" dirty="0" err="1"/>
              <a:t>Textmasterformate</a:t>
            </a:r>
            <a:r>
              <a:rPr lang="en-US" noProof="0" dirty="0"/>
              <a:t> </a:t>
            </a:r>
            <a:r>
              <a:rPr lang="en-US" noProof="0" dirty="0" err="1"/>
              <a:t>durch</a:t>
            </a:r>
            <a:r>
              <a:rPr lang="en-US" noProof="0" dirty="0"/>
              <a:t> </a:t>
            </a:r>
            <a:r>
              <a:rPr lang="en-US" noProof="0" dirty="0" err="1"/>
              <a:t>Klicken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  <a:p>
            <a:pPr lvl="1"/>
            <a:r>
              <a:rPr lang="en-US" noProof="0" dirty="0" err="1"/>
              <a:t>Zweite</a:t>
            </a:r>
            <a:r>
              <a:rPr lang="en-US" noProof="0" dirty="0"/>
              <a:t> Ebene</a:t>
            </a:r>
          </a:p>
          <a:p>
            <a:pPr lvl="2"/>
            <a:r>
              <a:rPr lang="en-US" noProof="0" dirty="0" err="1"/>
              <a:t>Dritte</a:t>
            </a:r>
            <a:r>
              <a:rPr lang="en-US" noProof="0" dirty="0"/>
              <a:t> Ebene</a:t>
            </a:r>
          </a:p>
          <a:p>
            <a:pPr lvl="3"/>
            <a:r>
              <a:rPr lang="en-US" noProof="0" dirty="0" err="1"/>
              <a:t>Vierte</a:t>
            </a:r>
            <a:r>
              <a:rPr lang="en-US" noProof="0" dirty="0"/>
              <a:t> Ebene</a:t>
            </a:r>
          </a:p>
          <a:p>
            <a:pPr lvl="4"/>
            <a:r>
              <a:rPr lang="en-US" noProof="0" dirty="0" err="1"/>
              <a:t>Fünfte</a:t>
            </a:r>
            <a:r>
              <a:rPr lang="en-US" noProof="0" dirty="0"/>
              <a:t> Ebene</a:t>
            </a:r>
          </a:p>
        </p:txBody>
      </p:sp>
      <p:sp>
        <p:nvSpPr>
          <p:cNvPr id="5" name="Foliennummernplatzhalter 5">
            <a:extLst>
              <a:ext uri="{FF2B5EF4-FFF2-40B4-BE49-F238E27FC236}">
                <a16:creationId xmlns:a16="http://schemas.microsoft.com/office/drawing/2014/main" id="{14217069-20E2-4EAF-B429-BA551A85FA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07898DBB-BEBA-4F7C-8C7E-CE9415826AF9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1865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63084" y="4294908"/>
            <a:ext cx="10363200" cy="1500187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 dirty="0"/>
              <a:t>Textmasterformate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7898DBB-BEBA-4F7C-8C7E-CE9415826AF9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D1406AE-866E-427D-962D-A51005AA2C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3084" y="2209801"/>
            <a:ext cx="10363200" cy="2057400"/>
          </a:xfrm>
        </p:spPr>
        <p:txBody>
          <a:bodyPr anchor="b"/>
          <a:lstStyle>
            <a:lvl1pPr algn="l">
              <a:defRPr sz="4000" b="1" cap="small" baseline="0"/>
            </a:lvl1pPr>
          </a:lstStyle>
          <a:p>
            <a:r>
              <a:rPr lang="de-DE" dirty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144724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- 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6"/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7898DBB-BEBA-4F7C-8C7E-CE9415826AF9}" type="slidenum">
              <a:rPr lang="en-US" smtClean="0"/>
              <a:t>‹Nr.›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59A64D4-DB79-488A-9C52-4058CEEF85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269" y="115888"/>
            <a:ext cx="10657417" cy="646112"/>
          </a:xfrm>
        </p:spPr>
        <p:txBody>
          <a:bodyPr/>
          <a:lstStyle>
            <a:lvl1pPr algn="l">
              <a:defRPr/>
            </a:lvl1pPr>
          </a:lstStyle>
          <a:p>
            <a:r>
              <a:rPr lang="de-DE" dirty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4372172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_Whitebo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>
            <a:extLst>
              <a:ext uri="{FF2B5EF4-FFF2-40B4-BE49-F238E27FC236}">
                <a16:creationId xmlns:a16="http://schemas.microsoft.com/office/drawing/2014/main" id="{BCD12E19-4EA7-4AB5-984D-7DC0A98043BC}"/>
              </a:ext>
            </a:extLst>
          </p:cNvPr>
          <p:cNvSpPr txBox="1"/>
          <p:nvPr userDrawn="1"/>
        </p:nvSpPr>
        <p:spPr>
          <a:xfrm>
            <a:off x="4114800" y="6581001"/>
            <a:ext cx="3962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b="0" i="1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Whiteboard</a:t>
            </a:r>
            <a:endParaRPr lang="en-US" sz="1200" b="0" i="1" dirty="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72002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entered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20524"/>
            <a:ext cx="12192000" cy="951076"/>
          </a:xfrm>
          <a:prstGeom prst="rect">
            <a:avLst/>
          </a:prstGeom>
        </p:spPr>
      </p:pic>
      <p:sp>
        <p:nvSpPr>
          <p:cNvPr id="181250" name="Rectangle 2"/>
          <p:cNvSpPr>
            <a:spLocks noGrp="1" noChangeArrowheads="1"/>
          </p:cNvSpPr>
          <p:nvPr>
            <p:ph type="ctrTitle" sz="quarter"/>
          </p:nvPr>
        </p:nvSpPr>
        <p:spPr>
          <a:xfrm>
            <a:off x="488951" y="1960563"/>
            <a:ext cx="11214100" cy="1828800"/>
          </a:xfrm>
        </p:spPr>
        <p:txBody>
          <a:bodyPr/>
          <a:lstStyle>
            <a:lvl1pPr>
              <a:defRPr sz="4000">
                <a:latin typeface="Segoe UI" pitchFamily="34" charset="0"/>
                <a:cs typeface="Segoe UI" pitchFamily="34" charset="0"/>
              </a:defRPr>
            </a:lvl1pPr>
          </a:lstStyle>
          <a:p>
            <a:r>
              <a:rPr lang="de-DE" dirty="0"/>
              <a:t>Titelmasterformat durch Klicken bearbeiten</a:t>
            </a:r>
            <a:endParaRPr lang="en-GB" dirty="0"/>
          </a:p>
        </p:txBody>
      </p:sp>
      <p:sp>
        <p:nvSpPr>
          <p:cNvPr id="181253" name="Rectangle 5"/>
          <p:cNvSpPr>
            <a:spLocks noGrp="1" noChangeArrowheads="1"/>
          </p:cNvSpPr>
          <p:nvPr>
            <p:ph type="subTitle" sz="quarter" idx="1" hasCustomPrompt="1"/>
          </p:nvPr>
        </p:nvSpPr>
        <p:spPr>
          <a:xfrm>
            <a:off x="1828800" y="4149725"/>
            <a:ext cx="8534400" cy="406400"/>
          </a:xfrm>
          <a:prstGeom prst="rect">
            <a:avLst/>
          </a:prstGeom>
        </p:spPr>
        <p:txBody>
          <a:bodyPr lIns="91440" tIns="45720" rIns="91440" bIns="45720"/>
          <a:lstStyle>
            <a:lvl1pPr marL="0" indent="0" algn="ctr">
              <a:buFont typeface="Wingdings 3" pitchFamily="18" charset="2"/>
              <a:buNone/>
              <a:defRPr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author name</a:t>
            </a:r>
            <a:endParaRPr lang="de-DE" dirty="0"/>
          </a:p>
        </p:txBody>
      </p:sp>
      <p:sp>
        <p:nvSpPr>
          <p:cNvPr id="181255" name="Text Box 7"/>
          <p:cNvSpPr txBox="1">
            <a:spLocks noChangeArrowheads="1"/>
          </p:cNvSpPr>
          <p:nvPr/>
        </p:nvSpPr>
        <p:spPr bwMode="auto">
          <a:xfrm>
            <a:off x="1775886" y="4484691"/>
            <a:ext cx="8640233" cy="39687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de-DE" sz="2000" i="1" dirty="0">
                <a:solidFill>
                  <a:srgbClr val="777777"/>
                </a:solidFill>
                <a:latin typeface="Segoe UI" pitchFamily="34" charset="0"/>
                <a:cs typeface="Segoe UI" pitchFamily="34" charset="0"/>
              </a:rPr>
              <a:t>comnet.informatik.uni-wuerzburg.de</a:t>
            </a:r>
          </a:p>
        </p:txBody>
      </p:sp>
      <p:sp>
        <p:nvSpPr>
          <p:cNvPr id="181258" name="Rectangle 10"/>
          <p:cNvSpPr>
            <a:spLocks noChangeArrowheads="1"/>
          </p:cNvSpPr>
          <p:nvPr/>
        </p:nvSpPr>
        <p:spPr bwMode="auto">
          <a:xfrm>
            <a:off x="5223600" y="529091"/>
            <a:ext cx="6096000" cy="73866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 algn="r"/>
            <a:r>
              <a:rPr lang="en-US" sz="1400" b="0" dirty="0">
                <a:latin typeface="Segoe UI" panose="020B0502040204020203" pitchFamily="34" charset="0"/>
                <a:cs typeface="Segoe UI" panose="020B0502040204020203" pitchFamily="34" charset="0"/>
              </a:rPr>
              <a:t>Institute of Computer Science</a:t>
            </a:r>
          </a:p>
          <a:p>
            <a:pPr algn="r"/>
            <a:r>
              <a:rPr lang="en-US" sz="1400" b="0" dirty="0">
                <a:latin typeface="Segoe UI" panose="020B0502040204020203" pitchFamily="34" charset="0"/>
                <a:cs typeface="Segoe UI" panose="020B0502040204020203" pitchFamily="34" charset="0"/>
              </a:rPr>
              <a:t>Chair of Communication Networks</a:t>
            </a:r>
          </a:p>
          <a:p>
            <a:pPr algn="r"/>
            <a:r>
              <a:rPr lang="en-US" b="0" dirty="0">
                <a:latin typeface="Segoe UI" panose="020B0502040204020203" pitchFamily="34" charset="0"/>
                <a:cs typeface="Segoe UI" panose="020B0502040204020203" pitchFamily="34" charset="0"/>
              </a:rPr>
              <a:t>Prof. Dr. Tobias </a:t>
            </a:r>
            <a:r>
              <a:rPr lang="en-US" b="0" dirty="0" err="1">
                <a:latin typeface="Segoe UI" panose="020B0502040204020203" pitchFamily="34" charset="0"/>
                <a:cs typeface="Segoe UI" panose="020B0502040204020203" pitchFamily="34" charset="0"/>
              </a:rPr>
              <a:t>Hoßfeld</a:t>
            </a:r>
            <a:endParaRPr lang="en-US" b="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81259" name="Picture 11"/>
          <p:cNvPicPr>
            <a:picLocks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319600" y="530678"/>
            <a:ext cx="720000" cy="71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63500" dir="3187806" algn="ctr" rotWithShape="0">
              <a:schemeClr val="bg2">
                <a:alpha val="50000"/>
              </a:schemeClr>
            </a:outerShdw>
          </a:effectLst>
        </p:spPr>
      </p:pic>
      <p:sp>
        <p:nvSpPr>
          <p:cNvPr id="5" name="Foliennummernplatzhalter 4"/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7898DBB-BEBA-4F7C-8C7E-CE9415826AF9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4614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entered 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9669" y="115888"/>
            <a:ext cx="10657417" cy="646112"/>
          </a:xfrm>
        </p:spPr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1200" y="914400"/>
            <a:ext cx="10668000" cy="5105400"/>
          </a:xfrm>
          <a:prstGeom prst="rect">
            <a:avLst/>
          </a:prstGeom>
        </p:spPr>
        <p:txBody>
          <a:bodyPr/>
          <a:lstStyle>
            <a:lvl1pPr>
              <a:buClr>
                <a:schemeClr val="accent5"/>
              </a:buClr>
              <a:defRPr/>
            </a:lvl1pPr>
            <a:lvl2pPr>
              <a:buClr>
                <a:schemeClr val="accent5"/>
              </a:buClr>
              <a:defRPr/>
            </a:lvl2pPr>
            <a:lvl3pPr>
              <a:buClr>
                <a:schemeClr val="accent5"/>
              </a:buClr>
              <a:defRPr/>
            </a:lvl3pPr>
            <a:lvl4pPr>
              <a:buClr>
                <a:schemeClr val="accent5"/>
              </a:buClr>
              <a:defRPr/>
            </a:lvl4pPr>
            <a:lvl5pPr>
              <a:buClr>
                <a:schemeClr val="accent5"/>
              </a:buClr>
              <a:defRPr/>
            </a:lvl5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45D426E-3617-42D2-AA23-FEB84DB7DF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07898DBB-BEBA-4F7C-8C7E-CE9415826AF9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entered - 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9669" y="115888"/>
            <a:ext cx="10657417" cy="646112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7898DBB-BEBA-4F7C-8C7E-CE9415826AF9}" type="slidenum">
              <a:rPr lang="en-US" smtClean="0"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wmf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719669" y="30163"/>
            <a:ext cx="10657417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dirty="0" err="1"/>
              <a:t>Klicken</a:t>
            </a:r>
            <a:r>
              <a:rPr lang="en-GB" dirty="0"/>
              <a:t> um das </a:t>
            </a:r>
            <a:r>
              <a:rPr lang="en-GB" dirty="0" err="1"/>
              <a:t>Titelformat</a:t>
            </a:r>
            <a:r>
              <a:rPr lang="en-GB" dirty="0"/>
              <a:t> </a:t>
            </a:r>
            <a:r>
              <a:rPr lang="en-GB" dirty="0" err="1"/>
              <a:t>zu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pic>
        <p:nvPicPr>
          <p:cNvPr id="180242" name="Picture 18"/>
          <p:cNvPicPr>
            <a:picLocks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11546304" y="6318000"/>
            <a:ext cx="468000" cy="46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63500" dir="3187806" algn="ctr" rotWithShape="0">
              <a:srgbClr val="C0C0C0">
                <a:alpha val="50000"/>
              </a:srgbClr>
            </a:outerShdw>
          </a:effectLst>
        </p:spPr>
      </p:pic>
      <p:sp>
        <p:nvSpPr>
          <p:cNvPr id="180249" name="Rectangle 25"/>
          <p:cNvSpPr>
            <a:spLocks noChangeArrowheads="1"/>
          </p:cNvSpPr>
          <p:nvPr/>
        </p:nvSpPr>
        <p:spPr bwMode="auto">
          <a:xfrm>
            <a:off x="4978400" y="6584950"/>
            <a:ext cx="22352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 anchor="ctr"/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200" b="0" i="1" baseline="0" dirty="0">
              <a:latin typeface="Segoe UI" pitchFamily="34" charset="0"/>
              <a:cs typeface="Segoe UI" pitchFamily="34" charset="0"/>
            </a:endParaRPr>
          </a:p>
        </p:txBody>
      </p:sp>
      <p:pic>
        <p:nvPicPr>
          <p:cNvPr id="10" name="Grafik 9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56197"/>
            <a:ext cx="1371600" cy="601803"/>
          </a:xfrm>
          <a:prstGeom prst="rect">
            <a:avLst/>
          </a:prstGeom>
        </p:spPr>
      </p:pic>
      <p:sp>
        <p:nvSpPr>
          <p:cNvPr id="7" name="Textplatzhalter 6"/>
          <p:cNvSpPr>
            <a:spLocks noGrp="1"/>
          </p:cNvSpPr>
          <p:nvPr>
            <p:ph type="body" idx="1"/>
          </p:nvPr>
        </p:nvSpPr>
        <p:spPr>
          <a:xfrm>
            <a:off x="719669" y="914400"/>
            <a:ext cx="10657417" cy="5262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dirty="0" err="1"/>
              <a:t>Formatvorlagen</a:t>
            </a:r>
            <a:r>
              <a:rPr lang="en-US" noProof="0" dirty="0"/>
              <a:t> des </a:t>
            </a:r>
            <a:r>
              <a:rPr lang="en-US" noProof="0" dirty="0" err="1"/>
              <a:t>Textmasters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  <a:p>
            <a:pPr lvl="1"/>
            <a:r>
              <a:rPr lang="en-US" noProof="0" dirty="0" err="1"/>
              <a:t>Zweite</a:t>
            </a:r>
            <a:r>
              <a:rPr lang="en-US" noProof="0" dirty="0"/>
              <a:t> Ebene</a:t>
            </a:r>
          </a:p>
          <a:p>
            <a:pPr lvl="2"/>
            <a:r>
              <a:rPr lang="en-US" noProof="0" dirty="0" err="1"/>
              <a:t>Dritte</a:t>
            </a:r>
            <a:r>
              <a:rPr lang="en-US" noProof="0" dirty="0"/>
              <a:t> Ebene</a:t>
            </a:r>
          </a:p>
          <a:p>
            <a:pPr lvl="3"/>
            <a:r>
              <a:rPr lang="en-US" noProof="0" dirty="0" err="1"/>
              <a:t>Vierte</a:t>
            </a:r>
            <a:r>
              <a:rPr lang="en-US" noProof="0" dirty="0"/>
              <a:t> Ebene</a:t>
            </a:r>
          </a:p>
          <a:p>
            <a:pPr lvl="4"/>
            <a:r>
              <a:rPr lang="en-US" noProof="0" dirty="0" err="1"/>
              <a:t>Fünfte</a:t>
            </a:r>
            <a:r>
              <a:rPr lang="en-US" noProof="0" dirty="0"/>
              <a:t> Ebene</a:t>
            </a:r>
          </a:p>
        </p:txBody>
      </p:sp>
      <p:sp>
        <p:nvSpPr>
          <p:cNvPr id="11" name="Foliennummernplatzhalter 5">
            <a:extLst>
              <a:ext uri="{FF2B5EF4-FFF2-40B4-BE49-F238E27FC236}">
                <a16:creationId xmlns:a16="http://schemas.microsoft.com/office/drawing/2014/main" id="{227D2D5B-5C60-4D6A-9ED0-A53CF04781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07898DBB-BEBA-4F7C-8C7E-CE9415826AF9}" type="slidenum">
              <a:rPr lang="en-US" smtClean="0"/>
              <a:pPr/>
              <a:t>‹Nr.›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75" r:id="rId2"/>
    <p:sldLayoutId id="2147483672" r:id="rId3"/>
    <p:sldLayoutId id="2147483676" r:id="rId4"/>
    <p:sldLayoutId id="2147483678" r:id="rId5"/>
    <p:sldLayoutId id="2147483677" r:id="rId6"/>
    <p:sldLayoutId id="2147483653" r:id="rId7"/>
    <p:sldLayoutId id="2147483657" r:id="rId8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accent5"/>
          </a:solidFill>
          <a:latin typeface="Segoe UI" pitchFamily="34" charset="0"/>
          <a:ea typeface="+mj-ea"/>
          <a:cs typeface="Segoe UI" pitchFamily="34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63D79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63D79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63D79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63D79"/>
          </a:solidFill>
          <a:latin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63D79"/>
          </a:solidFill>
          <a:latin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63D79"/>
          </a:solidFill>
          <a:latin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63D79"/>
          </a:solidFill>
          <a:latin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63D79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accent5"/>
        </a:buClr>
        <a:buSzPct val="80000"/>
        <a:buFont typeface="Wingdings 3" pitchFamily="18" charset="2"/>
        <a:buChar char="u"/>
        <a:defRPr lang="en-GB" sz="2000" dirty="0" smtClean="0">
          <a:solidFill>
            <a:srgbClr val="4D4D4D"/>
          </a:solidFill>
          <a:latin typeface="Segoe UI" pitchFamily="34" charset="0"/>
          <a:ea typeface="+mn-ea"/>
          <a:cs typeface="Segoe UI" pitchFamily="34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accent5"/>
        </a:buClr>
        <a:buSzPct val="100000"/>
        <a:buFont typeface="Wingdings" pitchFamily="2" charset="2"/>
        <a:buChar char="§"/>
        <a:defRPr lang="en-GB" sz="2000" dirty="0" smtClean="0">
          <a:solidFill>
            <a:srgbClr val="4D4D4D"/>
          </a:solidFill>
          <a:latin typeface="Segoe UI" pitchFamily="34" charset="0"/>
          <a:cs typeface="Segoe UI" pitchFamily="34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accent5"/>
        </a:buClr>
        <a:buChar char="–"/>
        <a:defRPr lang="en-GB" sz="2000" dirty="0" smtClean="0">
          <a:solidFill>
            <a:srgbClr val="4D4D4D"/>
          </a:solidFill>
          <a:latin typeface="Segoe UI" pitchFamily="34" charset="0"/>
          <a:cs typeface="Segoe UI" pitchFamily="34" charset="0"/>
        </a:defRPr>
      </a:lvl3pPr>
      <a:lvl4pPr marL="1562100" indent="-228600" algn="l" rtl="0" eaLnBrk="1" fontAlgn="base" hangingPunct="1">
        <a:spcBef>
          <a:spcPct val="20000"/>
        </a:spcBef>
        <a:spcAft>
          <a:spcPct val="0"/>
        </a:spcAft>
        <a:buClr>
          <a:schemeClr val="accent5"/>
        </a:buClr>
        <a:buChar char="•"/>
        <a:defRPr lang="en-GB" sz="2000" dirty="0" smtClean="0">
          <a:solidFill>
            <a:srgbClr val="4D4D4D"/>
          </a:solidFill>
          <a:latin typeface="Segoe UI" pitchFamily="34" charset="0"/>
          <a:cs typeface="Segoe UI" pitchFamily="34" charset="0"/>
        </a:defRPr>
      </a:lvl4pPr>
      <a:lvl5pPr marL="1981200" indent="-228600" algn="l" rtl="0" eaLnBrk="1" fontAlgn="base" hangingPunct="1">
        <a:spcBef>
          <a:spcPct val="20000"/>
        </a:spcBef>
        <a:spcAft>
          <a:spcPct val="0"/>
        </a:spcAft>
        <a:buClr>
          <a:schemeClr val="accent5"/>
        </a:buClr>
        <a:buChar char=" "/>
        <a:defRPr lang="en-GB" sz="2000" dirty="0" smtClean="0">
          <a:solidFill>
            <a:srgbClr val="4D4D4D"/>
          </a:solidFill>
          <a:latin typeface="Segoe UI" pitchFamily="34" charset="0"/>
          <a:cs typeface="Segoe UI" pitchFamily="34" charset="0"/>
        </a:defRPr>
      </a:lvl5pPr>
      <a:lvl6pPr marL="2438400" indent="-228600" algn="l" rtl="0" eaLnBrk="1" fontAlgn="base" hangingPunct="1">
        <a:spcBef>
          <a:spcPct val="20000"/>
        </a:spcBef>
        <a:spcAft>
          <a:spcPct val="0"/>
        </a:spcAft>
        <a:buChar char=" "/>
        <a:defRPr sz="2000">
          <a:solidFill>
            <a:srgbClr val="4D4D4D"/>
          </a:solidFill>
          <a:latin typeface="+mn-lt"/>
        </a:defRPr>
      </a:lvl6pPr>
      <a:lvl7pPr marL="2895600" indent="-228600" algn="l" rtl="0" eaLnBrk="1" fontAlgn="base" hangingPunct="1">
        <a:spcBef>
          <a:spcPct val="20000"/>
        </a:spcBef>
        <a:spcAft>
          <a:spcPct val="0"/>
        </a:spcAft>
        <a:buChar char=" "/>
        <a:defRPr sz="2000">
          <a:solidFill>
            <a:srgbClr val="4D4D4D"/>
          </a:solidFill>
          <a:latin typeface="+mn-lt"/>
        </a:defRPr>
      </a:lvl7pPr>
      <a:lvl8pPr marL="3352800" indent="-228600" algn="l" rtl="0" eaLnBrk="1" fontAlgn="base" hangingPunct="1">
        <a:spcBef>
          <a:spcPct val="20000"/>
        </a:spcBef>
        <a:spcAft>
          <a:spcPct val="0"/>
        </a:spcAft>
        <a:buChar char=" "/>
        <a:defRPr sz="2000">
          <a:solidFill>
            <a:srgbClr val="4D4D4D"/>
          </a:solidFill>
          <a:latin typeface="+mn-lt"/>
        </a:defRPr>
      </a:lvl8pPr>
      <a:lvl9pPr marL="3810000" indent="-228600" algn="l" rtl="0" eaLnBrk="1" fontAlgn="base" hangingPunct="1">
        <a:spcBef>
          <a:spcPct val="20000"/>
        </a:spcBef>
        <a:spcAft>
          <a:spcPct val="0"/>
        </a:spcAft>
        <a:buChar char=" "/>
        <a:defRPr sz="2000">
          <a:solidFill>
            <a:srgbClr val="4D4D4D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wmf"/><Relationship Id="rId3" Type="http://schemas.openxmlformats.org/officeDocument/2006/relationships/slideLayout" Target="../slideLayouts/slideLayout4.xml"/><Relationship Id="rId7" Type="http://schemas.openxmlformats.org/officeDocument/2006/relationships/oleObject" Target="../embeddings/oleObject5.bin"/><Relationship Id="rId2" Type="http://schemas.openxmlformats.org/officeDocument/2006/relationships/tags" Target="../tags/tag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5.wmf"/><Relationship Id="rId11" Type="http://schemas.openxmlformats.org/officeDocument/2006/relationships/image" Target="../media/image13.emf"/><Relationship Id="rId5" Type="http://schemas.openxmlformats.org/officeDocument/2006/relationships/oleObject" Target="../embeddings/oleObject4.bin"/><Relationship Id="rId10" Type="http://schemas.openxmlformats.org/officeDocument/2006/relationships/image" Target="../media/image17.wmf"/><Relationship Id="rId4" Type="http://schemas.openxmlformats.org/officeDocument/2006/relationships/notesSlide" Target="../notesSlides/notesSlide2.xml"/><Relationship Id="rId9" Type="http://schemas.openxmlformats.org/officeDocument/2006/relationships/oleObject" Target="../embeddings/oleObject6.bin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.bin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18.wmf"/><Relationship Id="rId2" Type="http://schemas.openxmlformats.org/officeDocument/2006/relationships/tags" Target="../tags/tag3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7.bin"/><Relationship Id="rId11" Type="http://schemas.openxmlformats.org/officeDocument/2006/relationships/image" Target="../media/image20.wmf"/><Relationship Id="rId5" Type="http://schemas.openxmlformats.org/officeDocument/2006/relationships/image" Target="../media/image13.emf"/><Relationship Id="rId10" Type="http://schemas.openxmlformats.org/officeDocument/2006/relationships/oleObject" Target="../embeddings/oleObject9.bin"/><Relationship Id="rId4" Type="http://schemas.openxmlformats.org/officeDocument/2006/relationships/notesSlide" Target="../notesSlides/notesSlide3.xml"/><Relationship Id="rId9" Type="http://schemas.openxmlformats.org/officeDocument/2006/relationships/image" Target="../media/image19.w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modeling.systems/" TargetMode="External"/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.bin"/><Relationship Id="rId13" Type="http://schemas.openxmlformats.org/officeDocument/2006/relationships/oleObject" Target="../embeddings/oleObject3.bin"/><Relationship Id="rId3" Type="http://schemas.openxmlformats.org/officeDocument/2006/relationships/image" Target="../media/image9.emf"/><Relationship Id="rId7" Type="http://schemas.openxmlformats.org/officeDocument/2006/relationships/image" Target="../media/image6.wmf"/><Relationship Id="rId12" Type="http://schemas.openxmlformats.org/officeDocument/2006/relationships/image" Target="../media/image7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11" Type="http://schemas.openxmlformats.org/officeDocument/2006/relationships/oleObject" Target="../embeddings/oleObject2.bin"/><Relationship Id="rId5" Type="http://schemas.openxmlformats.org/officeDocument/2006/relationships/image" Target="../media/image10.png"/><Relationship Id="rId15" Type="http://schemas.openxmlformats.org/officeDocument/2006/relationships/image" Target="../media/image12.png"/><Relationship Id="rId10" Type="http://schemas.openxmlformats.org/officeDocument/2006/relationships/image" Target="../media/image11.png"/><Relationship Id="rId4" Type="http://schemas.openxmlformats.org/officeDocument/2006/relationships/image" Target="../media/image9.png"/><Relationship Id="rId9" Type="http://schemas.openxmlformats.org/officeDocument/2006/relationships/image" Target="../media/image6.wmf"/><Relationship Id="rId14" Type="http://schemas.openxmlformats.org/officeDocument/2006/relationships/image" Target="../media/image8.wm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5" Type="http://schemas.openxmlformats.org/officeDocument/2006/relationships/image" Target="../media/image12.emf"/><Relationship Id="rId4" Type="http://schemas.openxmlformats.org/officeDocument/2006/relationships/hyperlink" Target="https://modeling.systems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1">
            <a:extLst>
              <a:ext uri="{FF2B5EF4-FFF2-40B4-BE49-F238E27FC236}">
                <a16:creationId xmlns:a16="http://schemas.microsoft.com/office/drawing/2014/main" id="{F2A7B583-FFCB-4C4E-8777-96A0747F945C}"/>
              </a:ext>
            </a:extLst>
          </p:cNvPr>
          <p:cNvSpPr txBox="1">
            <a:spLocks/>
          </p:cNvSpPr>
          <p:nvPr/>
        </p:nvSpPr>
        <p:spPr bwMode="auto">
          <a:xfrm>
            <a:off x="1000524" y="2299957"/>
            <a:ext cx="11039076" cy="11274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accent5"/>
                </a:solidFill>
                <a:latin typeface="Segoe UI" pitchFamily="34" charset="0"/>
                <a:ea typeface="+mj-ea"/>
                <a:cs typeface="Segoe UI" pitchFamily="34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63D79"/>
                </a:solidFill>
                <a:latin typeface="Arial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63D79"/>
                </a:solidFill>
                <a:latin typeface="Arial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63D79"/>
                </a:solidFill>
                <a:latin typeface="Arial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63D79"/>
                </a:solidFill>
                <a:latin typeface="Arial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63D79"/>
                </a:solidFill>
                <a:latin typeface="Arial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63D79"/>
                </a:solidFill>
                <a:latin typeface="Arial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63D79"/>
                </a:solidFill>
                <a:latin typeface="Arial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63D79"/>
                </a:solidFill>
                <a:latin typeface="Arial" charset="0"/>
              </a:defRPr>
            </a:lvl9pPr>
          </a:lstStyle>
          <a:p>
            <a:pPr lvl="0" algn="l">
              <a:spcAft>
                <a:spcPts val="1200"/>
              </a:spcAft>
              <a:defRPr/>
            </a:pPr>
            <a:r>
              <a:rPr lang="en-US" sz="3200" kern="0" dirty="0">
                <a:solidFill>
                  <a:srgbClr val="1F5394"/>
                </a:solidFill>
                <a:latin typeface="+mj-lt"/>
              </a:rPr>
              <a:t>Customer Retrial Model with Finite Number of Sources</a:t>
            </a:r>
          </a:p>
        </p:txBody>
      </p:sp>
      <p:sp>
        <p:nvSpPr>
          <p:cNvPr id="9" name="Untertitel 2">
            <a:extLst>
              <a:ext uri="{FF2B5EF4-FFF2-40B4-BE49-F238E27FC236}">
                <a16:creationId xmlns:a16="http://schemas.microsoft.com/office/drawing/2014/main" id="{850D07EA-32AC-4C80-8FD0-918146CE25CE}"/>
              </a:ext>
            </a:extLst>
          </p:cNvPr>
          <p:cNvSpPr txBox="1">
            <a:spLocks/>
          </p:cNvSpPr>
          <p:nvPr/>
        </p:nvSpPr>
        <p:spPr>
          <a:xfrm>
            <a:off x="1000523" y="4252914"/>
            <a:ext cx="8407400" cy="1773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5"/>
              </a:buClr>
              <a:buSzPct val="80000"/>
              <a:buFont typeface="Wingdings 3" pitchFamily="18" charset="2"/>
              <a:buNone/>
              <a:defRPr lang="en-GB" sz="2000" b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5"/>
              </a:buClr>
              <a:buSzPct val="100000"/>
              <a:buFont typeface="Wingdings" pitchFamily="2" charset="2"/>
              <a:buChar char="§"/>
              <a:defRPr lang="en-GB" sz="2000" dirty="0" smtClean="0">
                <a:solidFill>
                  <a:srgbClr val="4D4D4D"/>
                </a:solidFill>
                <a:latin typeface="Segoe UI" pitchFamily="34" charset="0"/>
                <a:cs typeface="Segoe UI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5"/>
              </a:buClr>
              <a:buChar char="–"/>
              <a:defRPr lang="en-GB" sz="2000" dirty="0" smtClean="0">
                <a:solidFill>
                  <a:srgbClr val="4D4D4D"/>
                </a:solidFill>
                <a:latin typeface="Segoe UI" pitchFamily="34" charset="0"/>
                <a:cs typeface="Segoe UI" pitchFamily="34" charset="0"/>
              </a:defRPr>
            </a:lvl3pPr>
            <a:lvl4pPr marL="15621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5"/>
              </a:buClr>
              <a:buChar char="•"/>
              <a:defRPr lang="en-GB" sz="2000" dirty="0" smtClean="0">
                <a:solidFill>
                  <a:srgbClr val="4D4D4D"/>
                </a:solidFill>
                <a:latin typeface="Segoe UI" pitchFamily="34" charset="0"/>
                <a:cs typeface="Segoe UI" pitchFamily="34" charset="0"/>
              </a:defRPr>
            </a:lvl4pPr>
            <a:lvl5pPr marL="1981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 "/>
              <a:defRPr lang="en-GB" sz="2000" dirty="0" smtClean="0">
                <a:solidFill>
                  <a:srgbClr val="4D4D4D"/>
                </a:solidFill>
                <a:latin typeface="Segoe UI" pitchFamily="34" charset="0"/>
                <a:cs typeface="Segoe UI" pitchFamily="34" charset="0"/>
              </a:defRPr>
            </a:lvl5pPr>
            <a:lvl6pPr marL="2438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 "/>
              <a:defRPr sz="2000">
                <a:solidFill>
                  <a:srgbClr val="4D4D4D"/>
                </a:solidFill>
                <a:latin typeface="+mn-lt"/>
              </a:defRPr>
            </a:lvl6pPr>
            <a:lvl7pPr marL="2895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 "/>
              <a:defRPr sz="2000">
                <a:solidFill>
                  <a:srgbClr val="4D4D4D"/>
                </a:solidFill>
                <a:latin typeface="+mn-lt"/>
              </a:defRPr>
            </a:lvl7pPr>
            <a:lvl8pPr marL="3352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 "/>
              <a:defRPr sz="2000">
                <a:solidFill>
                  <a:srgbClr val="4D4D4D"/>
                </a:solidFill>
                <a:latin typeface="+mn-lt"/>
              </a:defRPr>
            </a:lvl8pPr>
            <a:lvl9pPr marL="3810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 "/>
              <a:defRPr sz="2000">
                <a:solidFill>
                  <a:srgbClr val="4D4D4D"/>
                </a:solidFill>
                <a:latin typeface="+mn-lt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1F5394"/>
              </a:buClr>
              <a:buSzPct val="80000"/>
              <a:buFont typeface="Wingdings 3" pitchFamily="18" charset="2"/>
              <a:buNone/>
              <a:tabLst/>
              <a:defRPr/>
            </a:pPr>
            <a:r>
              <a:rPr kumimoji="0" lang="en-US" sz="2400" b="1" i="0" u="none" strike="noStrike" kern="0" cap="none" spc="0" normalizeH="0" baseline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Performance Evaluation of the Internet of Things (IoT)</a:t>
            </a:r>
            <a:endParaRPr kumimoji="0" lang="en-US" sz="2000" b="0" i="0" u="none" strike="noStrike" kern="0" cap="none" spc="0" normalizeH="0" baseline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1F5394"/>
              </a:buClr>
              <a:buSzPct val="80000"/>
              <a:buFont typeface="Wingdings 3" pitchFamily="18" charset="2"/>
              <a:buNone/>
              <a:tabLst/>
              <a:defRPr/>
            </a:pPr>
            <a:r>
              <a:rPr kumimoji="0" lang="en-US" sz="2000" b="0" i="0" u="none" strike="noStrike" kern="0" cap="none" spc="0" normalizeH="0" baseline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Module Course: Performance Evaluation of Distributed Systems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1F5394"/>
              </a:buClr>
              <a:buSzPct val="80000"/>
              <a:buFont typeface="Wingdings 3" pitchFamily="18" charset="2"/>
              <a:buNone/>
              <a:tabLst/>
              <a:defRPr/>
            </a:pPr>
            <a:endParaRPr kumimoji="0" lang="en-US" sz="2000" b="0" i="0" u="none" strike="noStrike" kern="0" cap="none" spc="0" normalizeH="0" baseline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1F5394"/>
              </a:buClr>
              <a:buSzPct val="80000"/>
              <a:buFont typeface="Wingdings 3" pitchFamily="18" charset="2"/>
              <a:buNone/>
              <a:tabLst/>
              <a:defRPr/>
            </a:pPr>
            <a:r>
              <a:rPr kumimoji="0" lang="en-US" sz="2000" b="0" i="0" u="none" strike="noStrike" kern="0" cap="none" spc="0" normalizeH="0" baseline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Prof. Tobias Hoßfeld, Summer Semester 2022</a:t>
            </a:r>
            <a:endParaRPr kumimoji="0" lang="en-US" sz="2400" b="1" i="0" u="none" strike="noStrike" kern="0" cap="none" spc="0" normalizeH="0" baseline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pic>
        <p:nvPicPr>
          <p:cNvPr id="10" name="Grafik 9" descr="Ein Bild, das Person, drinnen, stehend, Mann enthält.&#10;&#10;Automatisch generierte Beschreibung">
            <a:extLst>
              <a:ext uri="{FF2B5EF4-FFF2-40B4-BE49-F238E27FC236}">
                <a16:creationId xmlns:a16="http://schemas.microsoft.com/office/drawing/2014/main" id="{BDD5E35F-75EE-4695-98F9-218628A1624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43" b="-1"/>
          <a:stretch/>
        </p:blipFill>
        <p:spPr>
          <a:xfrm>
            <a:off x="9336440" y="4316412"/>
            <a:ext cx="2093560" cy="144938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5B9C53AC-B580-40B2-97F1-571C2A7E055D}"/>
              </a:ext>
            </a:extLst>
          </p:cNvPr>
          <p:cNvSpPr/>
          <p:nvPr/>
        </p:nvSpPr>
        <p:spPr>
          <a:xfrm>
            <a:off x="1000524" y="1713240"/>
            <a:ext cx="222849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kern="0" dirty="0">
                <a:solidFill>
                  <a:srgbClr val="1F539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Chapter 4.4 </a:t>
            </a:r>
            <a:endParaRPr lang="en-US" dirty="0">
              <a:solidFill>
                <a:prstClr val="black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9678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BB9918-028E-429B-864C-3F2E31F8CD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Traffic Flows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D6DE5A5-D58B-42D1-A0E6-57F514E1D0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7898DBB-BEBA-4F7C-8C7E-CE9415826AF9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EB39CC59-74B2-48AA-9589-F842DE3DBF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076" y="762000"/>
            <a:ext cx="8384797" cy="3452962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A08339AF-0E7A-4D5D-B1C8-7B3E086B8E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4275589"/>
            <a:ext cx="7248088" cy="1820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7723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998E4125-19CC-4C8D-8D48-82F4A58DE3E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200" b="0" kern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9pPr>
          </a:lstStyle>
          <a:p>
            <a:fld id="{59FBE6A8-3240-4D4F-954D-1570D87DA31A}" type="slidenum">
              <a:rPr lang="en-GB" smtClean="0"/>
              <a:pPr/>
              <a:t>11</a:t>
            </a:fld>
            <a:endParaRPr lang="en-GB"/>
          </a:p>
        </p:txBody>
      </p:sp>
      <p:sp>
        <p:nvSpPr>
          <p:cNvPr id="1331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Traffic Flows of Fresh Calls</a:t>
            </a:r>
          </a:p>
        </p:txBody>
      </p: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E10E5BDC-41B8-4E43-9E05-1A090F403531}"/>
              </a:ext>
            </a:extLst>
          </p:cNvPr>
          <p:cNvGrpSpPr/>
          <p:nvPr/>
        </p:nvGrpSpPr>
        <p:grpSpPr>
          <a:xfrm>
            <a:off x="2047876" y="4343400"/>
            <a:ext cx="9534524" cy="2136775"/>
            <a:chOff x="2047876" y="4343400"/>
            <a:chExt cx="9534524" cy="2136775"/>
          </a:xfrm>
        </p:grpSpPr>
        <p:graphicFrame>
          <p:nvGraphicFramePr>
            <p:cNvPr id="13314" name="Object 7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40589908"/>
                </p:ext>
              </p:extLst>
            </p:nvPr>
          </p:nvGraphicFramePr>
          <p:xfrm>
            <a:off x="2047876" y="4343400"/>
            <a:ext cx="4030663" cy="21367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191" name="Equation" r:id="rId5" imgW="2374900" imgH="1257300" progId="">
                    <p:embed/>
                  </p:oleObj>
                </mc:Choice>
                <mc:Fallback>
                  <p:oleObj name="Equation" r:id="rId5" imgW="2374900" imgH="1257300" progId="">
                    <p:embed/>
                    <p:pic>
                      <p:nvPicPr>
                        <p:cNvPr id="13314" name="Object 7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47876" y="4343400"/>
                          <a:ext cx="4030663" cy="213677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3320" name="AutoShape 77"/>
            <p:cNvSpPr>
              <a:spLocks/>
            </p:cNvSpPr>
            <p:nvPr/>
          </p:nvSpPr>
          <p:spPr bwMode="auto">
            <a:xfrm>
              <a:off x="6094414" y="4491038"/>
              <a:ext cx="350837" cy="1851025"/>
            </a:xfrm>
            <a:prstGeom prst="rightBrace">
              <a:avLst>
                <a:gd name="adj1" fmla="val 43967"/>
                <a:gd name="adj2" fmla="val 50000"/>
              </a:avLst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de-DE"/>
            </a:p>
          </p:txBody>
        </p:sp>
        <p:graphicFrame>
          <p:nvGraphicFramePr>
            <p:cNvPr id="13315" name="Object 7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549814340"/>
                </p:ext>
              </p:extLst>
            </p:nvPr>
          </p:nvGraphicFramePr>
          <p:xfrm>
            <a:off x="7042151" y="4538663"/>
            <a:ext cx="2303463" cy="3397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192" name="Equation" r:id="rId7" imgW="1282700" imgH="190500" progId="">
                    <p:embed/>
                  </p:oleObj>
                </mc:Choice>
                <mc:Fallback>
                  <p:oleObj name="Equation" r:id="rId7" imgW="1282700" imgH="190500" progId="">
                    <p:embed/>
                    <p:pic>
                      <p:nvPicPr>
                        <p:cNvPr id="13315" name="Object 7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042151" y="4538663"/>
                          <a:ext cx="2303463" cy="33972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316" name="Object 8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85894952"/>
                </p:ext>
              </p:extLst>
            </p:nvPr>
          </p:nvGraphicFramePr>
          <p:xfrm>
            <a:off x="7129463" y="5705474"/>
            <a:ext cx="1922462" cy="6858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193" name="Equation" r:id="rId9" imgW="1066800" imgH="381000" progId="">
                    <p:embed/>
                  </p:oleObj>
                </mc:Choice>
                <mc:Fallback>
                  <p:oleObj name="Equation" r:id="rId9" imgW="1066800" imgH="381000" progId="">
                    <p:embed/>
                    <p:pic>
                      <p:nvPicPr>
                        <p:cNvPr id="13316" name="Object 8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129463" y="5705474"/>
                          <a:ext cx="1922462" cy="685800"/>
                        </a:xfrm>
                        <a:prstGeom prst="rect">
                          <a:avLst/>
                        </a:prstGeom>
                        <a:solidFill>
                          <a:srgbClr val="FFFFCC"/>
                        </a:solidFill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3323" name="Rectangle 82"/>
            <p:cNvSpPr>
              <a:spLocks noChangeArrowheads="1"/>
            </p:cNvSpPr>
            <p:nvPr/>
          </p:nvSpPr>
          <p:spPr bwMode="auto">
            <a:xfrm>
              <a:off x="7011988" y="5049837"/>
              <a:ext cx="4570412" cy="8064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2075" tIns="46038" rIns="92075" bIns="46038"/>
            <a:lstStyle/>
            <a:p>
              <a:pPr marL="342900" indent="-342900">
                <a:buClr>
                  <a:schemeClr val="accent2"/>
                </a:buClr>
                <a:buSzPct val="80000"/>
              </a:pPr>
              <a:r>
                <a:rPr lang="de-DE" sz="1800" b="0" dirty="0" err="1">
                  <a:solidFill>
                    <a:srgbClr val="4D4D4D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blocking</a:t>
              </a:r>
              <a:r>
                <a:rPr lang="de-DE" sz="1800" b="0" dirty="0">
                  <a:solidFill>
                    <a:srgbClr val="4D4D4D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de-DE" sz="1800" b="0" dirty="0" err="1">
                  <a:solidFill>
                    <a:srgbClr val="4D4D4D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probabiltiy</a:t>
              </a:r>
              <a:r>
                <a:rPr lang="de-DE" sz="1800" b="0" dirty="0">
                  <a:solidFill>
                    <a:srgbClr val="4D4D4D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de-DE" sz="1800" b="0" dirty="0" err="1">
                  <a:solidFill>
                    <a:srgbClr val="4D4D4D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for</a:t>
              </a:r>
              <a:r>
                <a:rPr lang="de-DE" sz="1800" b="0" dirty="0">
                  <a:solidFill>
                    <a:srgbClr val="4D4D4D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de-DE" sz="1800" b="0" dirty="0" err="1">
                  <a:solidFill>
                    <a:srgbClr val="4D4D4D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fresh</a:t>
              </a:r>
              <a:r>
                <a:rPr lang="de-DE" sz="1800" b="0" dirty="0">
                  <a:solidFill>
                    <a:srgbClr val="4D4D4D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de-DE" sz="1800" b="0" dirty="0" err="1">
                  <a:solidFill>
                    <a:srgbClr val="4D4D4D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calls</a:t>
              </a:r>
              <a:endParaRPr lang="de-DE" sz="2400" b="0" baseline="-25000" dirty="0">
                <a:solidFill>
                  <a:srgbClr val="4D4D4D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pic>
        <p:nvPicPr>
          <p:cNvPr id="85" name="Grafik 84">
            <a:extLst>
              <a:ext uri="{FF2B5EF4-FFF2-40B4-BE49-F238E27FC236}">
                <a16:creationId xmlns:a16="http://schemas.microsoft.com/office/drawing/2014/main" id="{7D3C7A7E-2CBB-4A4D-9774-117F5B5215F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9076" y="762000"/>
            <a:ext cx="8384797" cy="3452962"/>
          </a:xfrm>
          <a:prstGeom prst="rect">
            <a:avLst/>
          </a:prstGeom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24076819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998E4125-19CC-4C8D-8D48-82F4A58DE3E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200" b="0" kern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9pPr>
          </a:lstStyle>
          <a:p>
            <a:fld id="{59FBE6A8-3240-4D4F-954D-1570D87DA31A}" type="slidenum">
              <a:rPr lang="en-GB" smtClean="0"/>
              <a:pPr/>
              <a:t>12</a:t>
            </a:fld>
            <a:endParaRPr lang="en-GB"/>
          </a:p>
        </p:txBody>
      </p:sp>
      <p:sp>
        <p:nvSpPr>
          <p:cNvPr id="1331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Mean Number of Attempts for Successful Calls</a:t>
            </a:r>
          </a:p>
        </p:txBody>
      </p:sp>
      <p:pic>
        <p:nvPicPr>
          <p:cNvPr id="85" name="Grafik 84">
            <a:extLst>
              <a:ext uri="{FF2B5EF4-FFF2-40B4-BE49-F238E27FC236}">
                <a16:creationId xmlns:a16="http://schemas.microsoft.com/office/drawing/2014/main" id="{7D3C7A7E-2CBB-4A4D-9774-117F5B5215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9076" y="762000"/>
            <a:ext cx="8384797" cy="3452962"/>
          </a:xfrm>
          <a:prstGeom prst="rect">
            <a:avLst/>
          </a:prstGeom>
        </p:spPr>
      </p:pic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5BD6A44D-9C47-4967-B033-672EF3E8935B}"/>
              </a:ext>
            </a:extLst>
          </p:cNvPr>
          <p:cNvGrpSpPr/>
          <p:nvPr/>
        </p:nvGrpSpPr>
        <p:grpSpPr>
          <a:xfrm>
            <a:off x="2120900" y="4287836"/>
            <a:ext cx="8632825" cy="2265364"/>
            <a:chOff x="2120900" y="4287836"/>
            <a:chExt cx="8632825" cy="2265364"/>
          </a:xfrm>
        </p:grpSpPr>
        <p:sp>
          <p:nvSpPr>
            <p:cNvPr id="12" name="AutoShape 75">
              <a:extLst>
                <a:ext uri="{FF2B5EF4-FFF2-40B4-BE49-F238E27FC236}">
                  <a16:creationId xmlns:a16="http://schemas.microsoft.com/office/drawing/2014/main" id="{857DF033-024A-4E65-A5BD-A98E07DC2C1A}"/>
                </a:ext>
              </a:extLst>
            </p:cNvPr>
            <p:cNvSpPr>
              <a:spLocks/>
            </p:cNvSpPr>
            <p:nvPr/>
          </p:nvSpPr>
          <p:spPr bwMode="auto">
            <a:xfrm>
              <a:off x="5138739" y="4432300"/>
              <a:ext cx="350837" cy="1851025"/>
            </a:xfrm>
            <a:prstGeom prst="rightBrace">
              <a:avLst>
                <a:gd name="adj1" fmla="val 43967"/>
                <a:gd name="adj2" fmla="val 50000"/>
              </a:avLst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ctr"/>
              <a:endParaRPr lang="de-DE"/>
            </a:p>
          </p:txBody>
        </p:sp>
        <p:sp>
          <p:nvSpPr>
            <p:cNvPr id="13" name="Rectangle 80">
              <a:extLst>
                <a:ext uri="{FF2B5EF4-FFF2-40B4-BE49-F238E27FC236}">
                  <a16:creationId xmlns:a16="http://schemas.microsoft.com/office/drawing/2014/main" id="{94AA5502-A64A-4A75-BF59-2497133E49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02325" y="4803775"/>
              <a:ext cx="4851400" cy="4143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2075" tIns="46038" rIns="92075" bIns="46038"/>
            <a:lstStyle/>
            <a:p>
              <a:pPr marL="342900" indent="-342900">
                <a:buClr>
                  <a:schemeClr val="accent2"/>
                </a:buClr>
                <a:buSzPct val="80000"/>
              </a:pPr>
              <a:r>
                <a:rPr lang="de-DE" sz="1800" b="0" dirty="0">
                  <a:solidFill>
                    <a:srgbClr val="4D4D4D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Mean </a:t>
              </a:r>
              <a:r>
                <a:rPr lang="de-DE" sz="1800" b="0" dirty="0" err="1">
                  <a:solidFill>
                    <a:srgbClr val="4D4D4D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number</a:t>
              </a:r>
              <a:r>
                <a:rPr lang="de-DE" sz="1800" b="0" dirty="0">
                  <a:solidFill>
                    <a:srgbClr val="4D4D4D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de-DE" sz="1800" b="0" dirty="0" err="1">
                  <a:solidFill>
                    <a:srgbClr val="4D4D4D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of</a:t>
              </a:r>
              <a:r>
                <a:rPr lang="de-DE" sz="1800" b="0" dirty="0">
                  <a:solidFill>
                    <a:srgbClr val="4D4D4D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de-DE" sz="1800" b="0" dirty="0" err="1">
                  <a:solidFill>
                    <a:srgbClr val="4D4D4D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attempts</a:t>
              </a:r>
              <a:r>
                <a:rPr lang="de-DE" sz="1800" b="0" dirty="0">
                  <a:solidFill>
                    <a:srgbClr val="4D4D4D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de-DE" sz="1800" b="0" dirty="0" err="1">
                  <a:solidFill>
                    <a:srgbClr val="4D4D4D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for</a:t>
              </a:r>
              <a:r>
                <a:rPr lang="de-DE" sz="1800" b="0" dirty="0">
                  <a:solidFill>
                    <a:srgbClr val="4D4D4D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de-DE" sz="1800" b="0" dirty="0" err="1">
                  <a:solidFill>
                    <a:srgbClr val="4D4D4D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successful</a:t>
              </a:r>
              <a:r>
                <a:rPr lang="de-DE" sz="1800" b="0" dirty="0">
                  <a:solidFill>
                    <a:srgbClr val="4D4D4D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de-DE" sz="1800" b="0" dirty="0" err="1">
                  <a:solidFill>
                    <a:srgbClr val="4D4D4D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calls</a:t>
              </a:r>
              <a:endParaRPr lang="de-DE" sz="2400" b="0" baseline="-25000" dirty="0">
                <a:solidFill>
                  <a:srgbClr val="4D4D4D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aphicFrame>
          <p:nvGraphicFramePr>
            <p:cNvPr id="14" name="Object 81">
              <a:extLst>
                <a:ext uri="{FF2B5EF4-FFF2-40B4-BE49-F238E27FC236}">
                  <a16:creationId xmlns:a16="http://schemas.microsoft.com/office/drawing/2014/main" id="{4DC54AF3-A83E-45F3-820B-77A0FD79F164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502322703"/>
                </p:ext>
              </p:extLst>
            </p:nvPr>
          </p:nvGraphicFramePr>
          <p:xfrm>
            <a:off x="2120900" y="4287836"/>
            <a:ext cx="2979738" cy="20891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209" name="Equation" r:id="rId6" imgW="1752600" imgH="1231900" progId="">
                    <p:embed/>
                  </p:oleObj>
                </mc:Choice>
                <mc:Fallback>
                  <p:oleObj name="Equation" r:id="rId6" imgW="1752600" imgH="1231900" progId="">
                    <p:embed/>
                    <p:pic>
                      <p:nvPicPr>
                        <p:cNvPr id="14338" name="Object 8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120900" y="4287836"/>
                          <a:ext cx="2979738" cy="208915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5" name="Object 83">
              <a:extLst>
                <a:ext uri="{FF2B5EF4-FFF2-40B4-BE49-F238E27FC236}">
                  <a16:creationId xmlns:a16="http://schemas.microsoft.com/office/drawing/2014/main" id="{DF57007E-5E47-46DD-999F-F250AF4E6BBF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982649177"/>
                </p:ext>
              </p:extLst>
            </p:nvPr>
          </p:nvGraphicFramePr>
          <p:xfrm>
            <a:off x="5986463" y="4452937"/>
            <a:ext cx="2216150" cy="3206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210" name="Equation" r:id="rId8" imgW="1308100" imgH="190500" progId="">
                    <p:embed/>
                  </p:oleObj>
                </mc:Choice>
                <mc:Fallback>
                  <p:oleObj name="Equation" r:id="rId8" imgW="1308100" imgH="190500" progId="">
                    <p:embed/>
                    <p:pic>
                      <p:nvPicPr>
                        <p:cNvPr id="14339" name="Object 8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986463" y="4452937"/>
                          <a:ext cx="2216150" cy="32067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6" name="Object 85">
              <a:extLst>
                <a:ext uri="{FF2B5EF4-FFF2-40B4-BE49-F238E27FC236}">
                  <a16:creationId xmlns:a16="http://schemas.microsoft.com/office/drawing/2014/main" id="{77E5D6FE-0A36-4C9D-B1C7-5FFBDA2B815D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751923140"/>
                </p:ext>
              </p:extLst>
            </p:nvPr>
          </p:nvGraphicFramePr>
          <p:xfrm>
            <a:off x="6022975" y="5278437"/>
            <a:ext cx="3263900" cy="12747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211" name="Equation" r:id="rId10" imgW="1917700" imgH="749300" progId="">
                    <p:embed/>
                  </p:oleObj>
                </mc:Choice>
                <mc:Fallback>
                  <p:oleObj name="Equation" r:id="rId10" imgW="1917700" imgH="749300" progId="">
                    <p:embed/>
                    <p:pic>
                      <p:nvPicPr>
                        <p:cNvPr id="14340" name="Object 8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022975" y="5278437"/>
                          <a:ext cx="3263900" cy="1274763"/>
                        </a:xfrm>
                        <a:prstGeom prst="rect">
                          <a:avLst/>
                        </a:prstGeom>
                        <a:solidFill>
                          <a:srgbClr val="FFFFCC"/>
                        </a:solidFill>
                      </p:spPr>
                    </p:pic>
                  </p:oleObj>
                </mc:Fallback>
              </mc:AlternateContent>
            </a:graphicData>
          </a:graphic>
        </p:graphicFrame>
      </p:grpSp>
    </p:spTree>
    <p:custDataLst>
      <p:tags r:id="rId2"/>
    </p:custDataLst>
    <p:extLst>
      <p:ext uri="{BB962C8B-B14F-4D97-AF65-F5344CB8AC3E}">
        <p14:creationId xmlns:p14="http://schemas.microsoft.com/office/powerpoint/2010/main" val="1665451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F3295174-4B5B-482E-A3B4-1603240E65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898DBB-BEBA-4F7C-8C7E-CE9415826AF9}" type="slidenum">
              <a:rPr lang="en-US" smtClean="0"/>
              <a:t>13</a:t>
            </a:fld>
            <a:endParaRPr lang="en-US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7B4B1B22-C10C-4872-AE01-71EFEA7E9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Results: Retrial Model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82573ED-2EE8-425E-BF40-5E92D3914AE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13269" y="910788"/>
            <a:ext cx="9000000" cy="503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502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F3295174-4B5B-482E-A3B4-1603240E65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898DBB-BEBA-4F7C-8C7E-CE9415826AF9}" type="slidenum">
              <a:rPr lang="en-US" smtClean="0"/>
              <a:t>14</a:t>
            </a:fld>
            <a:endParaRPr lang="en-US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7B4B1B22-C10C-4872-AE01-71EFEA7E9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Results: Retrial Model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616FCA91-AF9F-4D5D-A748-2B72D1190A4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07693" y="762000"/>
            <a:ext cx="9000000" cy="506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6469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/>
        </p:nvSpPr>
        <p:spPr bwMode="auto">
          <a:xfrm>
            <a:off x="-1" y="3810000"/>
            <a:ext cx="7221671" cy="12954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2000" b="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Disclaimer </a:t>
            </a:r>
            <a:r>
              <a:rPr lang="de-DE" dirty="0" err="1" smtClean="0"/>
              <a:t>and</a:t>
            </a:r>
            <a:r>
              <a:rPr lang="de-DE" dirty="0" smtClean="0"/>
              <a:t> Copyright </a:t>
            </a:r>
            <a:r>
              <a:rPr lang="de-DE" dirty="0" err="1" smtClean="0"/>
              <a:t>Notice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04800" y="914400"/>
            <a:ext cx="6553200" cy="5562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 smtClean="0"/>
              <a:t>Lecture slides, figures, and scripts are based on the open access text </a:t>
            </a:r>
            <a:r>
              <a:rPr lang="en-US" sz="1800" dirty="0"/>
              <a:t>book “Performance Modeling and Analysis of Communication Networks</a:t>
            </a:r>
            <a:r>
              <a:rPr lang="en-US" sz="1800" dirty="0" smtClean="0"/>
              <a:t>”. The </a:t>
            </a:r>
            <a:r>
              <a:rPr lang="en-US" sz="1800" dirty="0"/>
              <a:t>book </a:t>
            </a:r>
            <a:r>
              <a:rPr lang="en-US" sz="1800" dirty="0" smtClean="0"/>
              <a:t>and scripts are </a:t>
            </a:r>
            <a:r>
              <a:rPr lang="en-US" sz="1800" dirty="0"/>
              <a:t>licensed under the Creative Commons License Attribution-</a:t>
            </a:r>
            <a:r>
              <a:rPr lang="en-US" sz="1800" dirty="0" err="1"/>
              <a:t>ShareAlike</a:t>
            </a:r>
            <a:r>
              <a:rPr lang="en-US" sz="1800" dirty="0"/>
              <a:t> 4.0 International (</a:t>
            </a:r>
            <a:r>
              <a:rPr lang="en-US" sz="1800" dirty="0">
                <a:hlinkClick r:id="rId2"/>
              </a:rPr>
              <a:t>CC BY-SA 4.0</a:t>
            </a:r>
            <a:r>
              <a:rPr lang="en-US" sz="1800" dirty="0" smtClean="0"/>
              <a:t>). If </a:t>
            </a:r>
            <a:r>
              <a:rPr lang="en-US" sz="1800" dirty="0"/>
              <a:t>you remix, transform, or build upon the material, you must distribute your contributions under the same license as the original.</a:t>
            </a:r>
            <a:br>
              <a:rPr lang="en-US" sz="1800" dirty="0"/>
            </a:br>
            <a:endParaRPr lang="en-US" sz="1800" dirty="0"/>
          </a:p>
          <a:p>
            <a:pPr marL="0" indent="0">
              <a:spcAft>
                <a:spcPts val="300"/>
              </a:spcAft>
              <a:buNone/>
            </a:pPr>
            <a:r>
              <a:rPr lang="en-US" sz="1800" b="1" dirty="0">
                <a:solidFill>
                  <a:schemeClr val="accent5"/>
                </a:solidFill>
              </a:rPr>
              <a:t>The book </a:t>
            </a:r>
            <a:r>
              <a:rPr lang="en-US" sz="1800" b="1" dirty="0" smtClean="0">
                <a:solidFill>
                  <a:schemeClr val="accent5"/>
                </a:solidFill>
              </a:rPr>
              <a:t>must be </a:t>
            </a:r>
            <a:r>
              <a:rPr lang="en-US" sz="1800" b="1" dirty="0">
                <a:solidFill>
                  <a:schemeClr val="accent5"/>
                </a:solidFill>
              </a:rPr>
              <a:t>cited </a:t>
            </a:r>
            <a:r>
              <a:rPr lang="en-US" sz="1800" b="1" dirty="0" smtClean="0">
                <a:solidFill>
                  <a:schemeClr val="accent5"/>
                </a:solidFill>
              </a:rPr>
              <a:t>and the disclaimer attached when using lectures slides or scripts. </a:t>
            </a:r>
          </a:p>
          <a:p>
            <a:pPr marL="271463" indent="0">
              <a:buNone/>
            </a:pPr>
            <a:r>
              <a:rPr lang="en-US" sz="1800" i="1" dirty="0" smtClean="0"/>
              <a:t>Tran-</a:t>
            </a:r>
            <a:r>
              <a:rPr lang="en-US" sz="1800" i="1" dirty="0" err="1" smtClean="0"/>
              <a:t>Gia</a:t>
            </a:r>
            <a:r>
              <a:rPr lang="en-US" sz="1800" i="1" dirty="0"/>
              <a:t>, P. &amp; </a:t>
            </a:r>
            <a:r>
              <a:rPr lang="en-US" sz="1800" i="1" dirty="0" err="1"/>
              <a:t>Hossfeld</a:t>
            </a:r>
            <a:r>
              <a:rPr lang="en-US" sz="1800" i="1" dirty="0"/>
              <a:t>, T. (2021). </a:t>
            </a:r>
            <a:r>
              <a:rPr lang="en-US" sz="1800" i="1" dirty="0" smtClean="0"/>
              <a:t/>
            </a:r>
            <a:br>
              <a:rPr lang="en-US" sz="1800" i="1" dirty="0" smtClean="0"/>
            </a:br>
            <a:r>
              <a:rPr lang="en-US" sz="1800" i="1" dirty="0" smtClean="0"/>
              <a:t>Performance </a:t>
            </a:r>
            <a:r>
              <a:rPr lang="en-US" sz="1800" i="1" dirty="0"/>
              <a:t>Modeling and Analysis of Communication Networks - A Lecture Note. </a:t>
            </a:r>
            <a:r>
              <a:rPr lang="en-US" sz="1800" i="1" dirty="0" err="1"/>
              <a:t>Würzburg</a:t>
            </a:r>
            <a:r>
              <a:rPr lang="en-US" sz="1800" i="1" dirty="0"/>
              <a:t> University Press. https://doi.org/10.25972/WUP-978-3-95826-153-2 </a:t>
            </a:r>
          </a:p>
          <a:p>
            <a:pPr marL="0" indent="0">
              <a:buNone/>
            </a:pPr>
            <a:endParaRPr lang="de-DE" sz="1800" dirty="0" smtClean="0"/>
          </a:p>
          <a:p>
            <a:pPr marL="0" indent="0">
              <a:buNone/>
            </a:pPr>
            <a:r>
              <a:rPr lang="de-DE" sz="1800" dirty="0" smtClean="0"/>
              <a:t>Website </a:t>
            </a:r>
            <a:r>
              <a:rPr lang="de-DE" sz="1800" dirty="0" err="1" smtClean="0"/>
              <a:t>to</a:t>
            </a:r>
            <a:r>
              <a:rPr lang="de-DE" sz="1800" dirty="0" smtClean="0"/>
              <a:t> </a:t>
            </a:r>
            <a:r>
              <a:rPr lang="de-DE" sz="1800" dirty="0" err="1" smtClean="0"/>
              <a:t>download</a:t>
            </a:r>
            <a:r>
              <a:rPr lang="de-DE" sz="1800" dirty="0" smtClean="0"/>
              <a:t> </a:t>
            </a:r>
            <a:r>
              <a:rPr lang="de-DE" sz="1800" dirty="0" err="1" smtClean="0"/>
              <a:t>book</a:t>
            </a:r>
            <a:r>
              <a:rPr lang="de-DE" sz="1800" dirty="0" smtClean="0"/>
              <a:t>, </a:t>
            </a:r>
            <a:r>
              <a:rPr lang="de-DE" sz="1800" dirty="0" err="1" smtClean="0"/>
              <a:t>exercises</a:t>
            </a:r>
            <a:r>
              <a:rPr lang="de-DE" sz="1800" dirty="0" smtClean="0"/>
              <a:t>, </a:t>
            </a:r>
            <a:r>
              <a:rPr lang="de-DE" sz="1800" dirty="0" err="1" smtClean="0"/>
              <a:t>slides</a:t>
            </a:r>
            <a:r>
              <a:rPr lang="de-DE" sz="1800" dirty="0" smtClean="0"/>
              <a:t> </a:t>
            </a:r>
            <a:r>
              <a:rPr lang="de-DE" sz="1800" dirty="0" err="1" smtClean="0"/>
              <a:t>and</a:t>
            </a:r>
            <a:r>
              <a:rPr lang="de-DE" sz="1800" dirty="0" smtClean="0"/>
              <a:t> </a:t>
            </a:r>
            <a:r>
              <a:rPr lang="de-DE" sz="1800" dirty="0" err="1" smtClean="0"/>
              <a:t>scripts</a:t>
            </a:r>
            <a:r>
              <a:rPr lang="de-DE" sz="1800" dirty="0" smtClean="0"/>
              <a:t>: </a:t>
            </a:r>
            <a:r>
              <a:rPr lang="en-US" sz="1800" dirty="0" smtClean="0">
                <a:hlinkClick r:id="rId3"/>
              </a:rPr>
              <a:t>https</a:t>
            </a:r>
            <a:r>
              <a:rPr lang="en-US" sz="1800" dirty="0">
                <a:hlinkClick r:id="rId3"/>
              </a:rPr>
              <a:t>://modeling.systems/</a:t>
            </a: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7898DBB-BEBA-4F7C-8C7E-CE9415826AF9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B74D4D6-C07F-4E69-AC50-5450ADCDD7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1671" y="0"/>
            <a:ext cx="50041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0293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>
            <a:extLst>
              <a:ext uri="{FF2B5EF4-FFF2-40B4-BE49-F238E27FC236}">
                <a16:creationId xmlns:a16="http://schemas.microsoft.com/office/drawing/2014/main" id="{96F45E31-33FF-4E08-B20C-BA04DE132CF8}"/>
              </a:ext>
            </a:extLst>
          </p:cNvPr>
          <p:cNvSpPr/>
          <p:nvPr/>
        </p:nvSpPr>
        <p:spPr bwMode="auto">
          <a:xfrm>
            <a:off x="6342256" y="2541549"/>
            <a:ext cx="5715000" cy="185110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2000" b="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DAD7D88-7DB2-4D5B-931F-AC92ACCBA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Chapter 4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AE244C1-9E59-43E4-A58A-D96A5DA751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914400"/>
            <a:ext cx="6019800" cy="5441950"/>
          </a:xfrm>
        </p:spPr>
        <p:txBody>
          <a:bodyPr>
            <a:normAutofit/>
          </a:bodyPr>
          <a:lstStyle/>
          <a:p>
            <a:pPr marL="0" indent="0" defTabSz="268288">
              <a:buFont typeface="Wingdings 3" pitchFamily="18" charset="2"/>
              <a:buNone/>
            </a:pPr>
            <a:r>
              <a:rPr lang="en-US" sz="1800" b="1" kern="0" noProof="0" dirty="0">
                <a:solidFill>
                  <a:schemeClr val="accent5"/>
                </a:solidFill>
              </a:rPr>
              <a:t>4 	Analysis of Markovian Systems</a:t>
            </a:r>
          </a:p>
          <a:p>
            <a:pPr marL="0" indent="0" defTabSz="268288">
              <a:buFont typeface="Wingdings 3" pitchFamily="18" charset="2"/>
              <a:buNone/>
            </a:pPr>
            <a:r>
              <a:rPr lang="en-US" sz="1600" b="0" kern="0" noProof="0" dirty="0"/>
              <a:t>	4.1 Loss System M/M/n</a:t>
            </a:r>
          </a:p>
          <a:p>
            <a:pPr marL="0" indent="0" defTabSz="268288">
              <a:buFont typeface="Wingdings 3" pitchFamily="18" charset="2"/>
              <a:buNone/>
            </a:pPr>
            <a:r>
              <a:rPr lang="en-US" sz="1600" b="0" kern="0" noProof="0" dirty="0"/>
              <a:t>		4.1.1 Model Structure and Parameters</a:t>
            </a:r>
          </a:p>
          <a:p>
            <a:pPr marL="0" indent="0" defTabSz="268288">
              <a:buFont typeface="Wingdings 3" pitchFamily="18" charset="2"/>
              <a:buNone/>
            </a:pPr>
            <a:r>
              <a:rPr lang="en-US" sz="1600" b="0" kern="0" noProof="0" dirty="0"/>
              <a:t>		4.1.2 State Process and State Probabilities </a:t>
            </a:r>
          </a:p>
          <a:p>
            <a:pPr marL="0" indent="0" defTabSz="268288">
              <a:buFont typeface="Wingdings 3" pitchFamily="18" charset="2"/>
              <a:buNone/>
            </a:pPr>
            <a:r>
              <a:rPr lang="en-US" sz="1600" b="0" kern="0" noProof="0" dirty="0"/>
              <a:t>		4.1.3 Other System Characteristics</a:t>
            </a:r>
          </a:p>
          <a:p>
            <a:pPr marL="0" indent="0" defTabSz="268288">
              <a:buFont typeface="Wingdings 3" pitchFamily="18" charset="2"/>
              <a:buNone/>
            </a:pPr>
            <a:r>
              <a:rPr lang="en-US" sz="1600" b="0" kern="0" noProof="0" dirty="0"/>
              <a:t>		4.1.4 Generalization to Loss System M/GI/n</a:t>
            </a:r>
          </a:p>
          <a:p>
            <a:pPr marL="0" indent="0" defTabSz="268288">
              <a:buFont typeface="Wingdings 3" pitchFamily="18" charset="2"/>
              <a:buNone/>
            </a:pPr>
            <a:r>
              <a:rPr lang="en-US" sz="1600" b="0" kern="0" noProof="0" dirty="0"/>
              <a:t>		4.1.5 Modeling Examples and Applications</a:t>
            </a:r>
          </a:p>
          <a:p>
            <a:pPr marL="0" indent="0" defTabSz="268288">
              <a:buFont typeface="Wingdings 3" pitchFamily="18" charset="2"/>
              <a:buNone/>
            </a:pPr>
            <a:endParaRPr lang="en-US" sz="1600" b="0" kern="0" noProof="0" dirty="0"/>
          </a:p>
          <a:p>
            <a:pPr marL="0" indent="0" defTabSz="268288">
              <a:buFont typeface="Wingdings 3" pitchFamily="18" charset="2"/>
              <a:buNone/>
            </a:pPr>
            <a:r>
              <a:rPr lang="en-US" sz="1600" b="0" kern="0" noProof="0" dirty="0"/>
              <a:t>	4.2 Delay System M/M/n</a:t>
            </a:r>
          </a:p>
          <a:p>
            <a:pPr marL="0" indent="0" defTabSz="268288">
              <a:buFont typeface="Wingdings 3" pitchFamily="18" charset="2"/>
              <a:buNone/>
            </a:pPr>
            <a:r>
              <a:rPr lang="en-US" sz="1600" b="0" kern="0" noProof="0" dirty="0"/>
              <a:t>		4.2.1 Model Structure and Parameters</a:t>
            </a:r>
          </a:p>
          <a:p>
            <a:pPr marL="0" indent="0" defTabSz="268288">
              <a:buFont typeface="Wingdings 3" pitchFamily="18" charset="2"/>
              <a:buNone/>
            </a:pPr>
            <a:r>
              <a:rPr lang="en-US" sz="1600" b="0" kern="0" noProof="0" dirty="0"/>
              <a:t>		4.2.2 State Process and State Probabilities</a:t>
            </a:r>
          </a:p>
          <a:p>
            <a:pPr marL="0" indent="0" defTabSz="268288">
              <a:buFont typeface="Wingdings 3" pitchFamily="18" charset="2"/>
              <a:buNone/>
            </a:pPr>
            <a:r>
              <a:rPr lang="en-US" sz="1600" b="0" kern="0" noProof="0" dirty="0"/>
              <a:t>		4.2.3 Other System Characteristics</a:t>
            </a:r>
          </a:p>
          <a:p>
            <a:pPr marL="0" indent="0" defTabSz="268288">
              <a:buFont typeface="Wingdings 3" pitchFamily="18" charset="2"/>
              <a:buNone/>
            </a:pPr>
            <a:r>
              <a:rPr lang="en-US" sz="1600" b="0" kern="0" noProof="0" dirty="0"/>
              <a:t>		4.2.4 Delay Distribution</a:t>
            </a:r>
          </a:p>
          <a:p>
            <a:pPr marL="0" indent="0" defTabSz="268288">
              <a:buFont typeface="Wingdings 3" pitchFamily="18" charset="2"/>
              <a:buNone/>
            </a:pPr>
            <a:r>
              <a:rPr lang="en-US" sz="1600" b="0" kern="0" noProof="0" dirty="0"/>
              <a:t>		4.2.5 Example: Single Server Delay System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2C8EAEF-4811-4435-A845-96024A075B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7898DBB-BEBA-4F7C-8C7E-CE9415826AF9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A177FE94-D9F7-4637-AB61-979750C6F81A}"/>
              </a:ext>
            </a:extLst>
          </p:cNvPr>
          <p:cNvSpPr txBox="1">
            <a:spLocks/>
          </p:cNvSpPr>
          <p:nvPr/>
        </p:nvSpPr>
        <p:spPr>
          <a:xfrm>
            <a:off x="6248400" y="914400"/>
            <a:ext cx="5867400" cy="5105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5"/>
              </a:buClr>
              <a:buSzPct val="80000"/>
              <a:buFont typeface="Wingdings 3" pitchFamily="18" charset="2"/>
              <a:buChar char="u"/>
              <a:defRPr lang="en-GB" sz="2400">
                <a:solidFill>
                  <a:srgbClr val="4D4D4D"/>
                </a:solidFill>
                <a:latin typeface="Segoe UI" pitchFamily="34" charset="0"/>
                <a:ea typeface="+mn-ea"/>
                <a:cs typeface="Segoe UI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5"/>
              </a:buClr>
              <a:buSzPct val="100000"/>
              <a:buFont typeface="Wingdings" pitchFamily="2" charset="2"/>
              <a:buChar char="§"/>
              <a:defRPr lang="en-GB" sz="2400">
                <a:solidFill>
                  <a:srgbClr val="4D4D4D"/>
                </a:solidFill>
                <a:latin typeface="Segoe UI" pitchFamily="34" charset="0"/>
                <a:cs typeface="Segoe UI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5"/>
              </a:buClr>
              <a:buChar char="–"/>
              <a:defRPr lang="en-GB" sz="2400">
                <a:solidFill>
                  <a:srgbClr val="4D4D4D"/>
                </a:solidFill>
                <a:latin typeface="Segoe UI" pitchFamily="34" charset="0"/>
                <a:cs typeface="Segoe UI" pitchFamily="34" charset="0"/>
              </a:defRPr>
            </a:lvl3pPr>
            <a:lvl4pPr marL="15621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5"/>
              </a:buClr>
              <a:buChar char="•"/>
              <a:defRPr lang="en-GB" sz="2400">
                <a:solidFill>
                  <a:srgbClr val="4D4D4D"/>
                </a:solidFill>
                <a:latin typeface="Segoe UI" pitchFamily="34" charset="0"/>
                <a:cs typeface="Segoe UI" pitchFamily="34" charset="0"/>
              </a:defRPr>
            </a:lvl4pPr>
            <a:lvl5pPr marL="1981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5"/>
              </a:buClr>
              <a:buChar char=" "/>
              <a:defRPr lang="en-GB" sz="2400">
                <a:solidFill>
                  <a:srgbClr val="4D4D4D"/>
                </a:solidFill>
                <a:latin typeface="Segoe UI" pitchFamily="34" charset="0"/>
                <a:cs typeface="Segoe UI" pitchFamily="34" charset="0"/>
              </a:defRPr>
            </a:lvl5pPr>
            <a:lvl6pPr marL="2438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 "/>
              <a:defRPr sz="2000">
                <a:solidFill>
                  <a:srgbClr val="4D4D4D"/>
                </a:solidFill>
                <a:latin typeface="+mn-lt"/>
              </a:defRPr>
            </a:lvl6pPr>
            <a:lvl7pPr marL="2895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 "/>
              <a:defRPr sz="2000">
                <a:solidFill>
                  <a:srgbClr val="4D4D4D"/>
                </a:solidFill>
                <a:latin typeface="+mn-lt"/>
              </a:defRPr>
            </a:lvl7pPr>
            <a:lvl8pPr marL="3352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 "/>
              <a:defRPr sz="2000">
                <a:solidFill>
                  <a:srgbClr val="4D4D4D"/>
                </a:solidFill>
                <a:latin typeface="+mn-lt"/>
              </a:defRPr>
            </a:lvl8pPr>
            <a:lvl9pPr marL="3810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 "/>
              <a:defRPr sz="2000">
                <a:solidFill>
                  <a:srgbClr val="4D4D4D"/>
                </a:solidFill>
                <a:latin typeface="+mn-lt"/>
              </a:defRPr>
            </a:lvl9pPr>
          </a:lstStyle>
          <a:p>
            <a:pPr marL="0" indent="0" defTabSz="268288">
              <a:buFont typeface="Wingdings 3" pitchFamily="18" charset="2"/>
              <a:buNone/>
            </a:pPr>
            <a:endParaRPr lang="en-US" sz="1800" b="0" kern="0" dirty="0"/>
          </a:p>
          <a:p>
            <a:pPr marL="0" indent="0" defTabSz="268288">
              <a:buFont typeface="Wingdings 3" pitchFamily="18" charset="2"/>
              <a:buNone/>
            </a:pPr>
            <a:r>
              <a:rPr lang="en-US" sz="1600" b="0" kern="0" dirty="0"/>
              <a:t>	4.3 Loss System with Finite Number of Sources</a:t>
            </a:r>
          </a:p>
          <a:p>
            <a:pPr marL="0" indent="0" defTabSz="268288">
              <a:buFont typeface="Wingdings 3" pitchFamily="18" charset="2"/>
              <a:buNone/>
            </a:pPr>
            <a:r>
              <a:rPr lang="en-US" sz="1600" b="0" kern="0" dirty="0"/>
              <a:t>		4.3.1 Model Structure and Parameters</a:t>
            </a:r>
          </a:p>
          <a:p>
            <a:pPr marL="0" indent="0" defTabSz="268288">
              <a:buFont typeface="Wingdings 3" pitchFamily="18" charset="2"/>
              <a:buNone/>
            </a:pPr>
            <a:r>
              <a:rPr lang="en-US" sz="1600" b="0" kern="0" dirty="0"/>
              <a:t>		4.3.2 State Process and State Probabilities</a:t>
            </a:r>
          </a:p>
          <a:p>
            <a:pPr marL="0" indent="0" defTabSz="268288">
              <a:buFont typeface="Wingdings 3" pitchFamily="18" charset="2"/>
              <a:buNone/>
            </a:pPr>
            <a:r>
              <a:rPr lang="en-US" sz="1600" b="0" kern="0" dirty="0"/>
              <a:t>		4.3.3 Example: Mobile Cell with Finite Number of Sources</a:t>
            </a:r>
          </a:p>
          <a:p>
            <a:pPr marL="0" indent="0" defTabSz="268288">
              <a:buFont typeface="Wingdings 3" pitchFamily="18" charset="2"/>
              <a:buNone/>
            </a:pPr>
            <a:endParaRPr lang="en-US" sz="1600" b="0" kern="0" dirty="0"/>
          </a:p>
          <a:p>
            <a:pPr marL="0" indent="0" defTabSz="268288">
              <a:buFont typeface="Wingdings 3" pitchFamily="18" charset="2"/>
              <a:buNone/>
            </a:pPr>
            <a:r>
              <a:rPr lang="en-US" sz="1600" b="0" kern="0" dirty="0"/>
              <a:t>	4.4 Customer Retrial Model with Finite Number of Sources</a:t>
            </a:r>
          </a:p>
          <a:p>
            <a:pPr marL="0" indent="0" defTabSz="268288">
              <a:buFont typeface="Wingdings 3" pitchFamily="18" charset="2"/>
              <a:buNone/>
            </a:pPr>
            <a:r>
              <a:rPr lang="en-US" sz="1600" b="0" kern="0" dirty="0"/>
              <a:t>		4.4.1 Model Structure and Parameters</a:t>
            </a:r>
          </a:p>
          <a:p>
            <a:pPr marL="0" indent="0" defTabSz="268288">
              <a:buFont typeface="Wingdings 3" pitchFamily="18" charset="2"/>
              <a:buNone/>
            </a:pPr>
            <a:r>
              <a:rPr lang="en-US" sz="1600" b="0" kern="0" dirty="0"/>
              <a:t>		4.4.2 Recursive Analysis Algorithm</a:t>
            </a:r>
          </a:p>
          <a:p>
            <a:pPr marL="0" indent="0" defTabSz="268288">
              <a:buFont typeface="Wingdings 3" pitchFamily="18" charset="2"/>
              <a:buNone/>
            </a:pPr>
            <a:r>
              <a:rPr lang="en-US" sz="1600" b="0" kern="0" dirty="0"/>
              <a:t>		4.4.3 Calculation of Traffic Flows</a:t>
            </a:r>
          </a:p>
          <a:p>
            <a:pPr marL="0" indent="0" defTabSz="268288">
              <a:buFont typeface="Wingdings 3" pitchFamily="18" charset="2"/>
              <a:buNone/>
            </a:pPr>
            <a:r>
              <a:rPr lang="en-US" sz="1600" b="0" kern="0" dirty="0"/>
              <a:t>		4.4.4 Example: Mobile Cell with Customer Retrials</a:t>
            </a:r>
          </a:p>
          <a:p>
            <a:pPr marL="0" indent="0" defTabSz="268288">
              <a:buFont typeface="Wingdings 3" pitchFamily="18" charset="2"/>
              <a:buNone/>
            </a:pPr>
            <a:endParaRPr lang="en-US" sz="1600" b="0" kern="0" dirty="0"/>
          </a:p>
          <a:p>
            <a:pPr marL="0" indent="0" defTabSz="268288">
              <a:buFont typeface="Wingdings 3" pitchFamily="18" charset="2"/>
              <a:buNone/>
            </a:pPr>
            <a:r>
              <a:rPr lang="en-US" sz="1600" b="0" kern="0" dirty="0"/>
              <a:t>	4.5 Processor Sharing Model M/M/1-PS</a:t>
            </a:r>
          </a:p>
          <a:p>
            <a:pPr marL="0" indent="0" defTabSz="268288">
              <a:buFont typeface="Wingdings 3" pitchFamily="18" charset="2"/>
              <a:buNone/>
            </a:pPr>
            <a:endParaRPr lang="en-US" sz="1400" b="0" kern="0" dirty="0"/>
          </a:p>
        </p:txBody>
      </p:sp>
    </p:spTree>
    <p:extLst>
      <p:ext uri="{BB962C8B-B14F-4D97-AF65-F5344CB8AC3E}">
        <p14:creationId xmlns:p14="http://schemas.microsoft.com/office/powerpoint/2010/main" val="6199070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972C5080-6164-4A4F-B338-30DEAFF112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946362"/>
            <a:ext cx="8892330" cy="374987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4B0D1E96-8F18-489A-BE90-A1882A0B06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of Customer Behavior with Retrial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Inhaltsplatzhalter 20">
                <a:extLst>
                  <a:ext uri="{FF2B5EF4-FFF2-40B4-BE49-F238E27FC236}">
                    <a16:creationId xmlns:a16="http://schemas.microsoft.com/office/drawing/2014/main" id="{4C4DC614-D37A-4A7D-8799-C718FFA7ACF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Blocked customer </a:t>
                </a:r>
              </a:p>
              <a:p>
                <a:pPr lvl="1"/>
                <a:r>
                  <a:rPr lang="en-US" dirty="0"/>
                  <a:t>will retry with probability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Θ</m:t>
                    </m:r>
                  </m:oMath>
                </a14:m>
                <a:r>
                  <a:rPr lang="en-US" dirty="0"/>
                  <a:t> : enter wait-for-retrial state</a:t>
                </a:r>
              </a:p>
              <a:p>
                <a:pPr lvl="1"/>
                <a:r>
                  <a:rPr lang="en-US" dirty="0"/>
                  <a:t>will abandon with probability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1−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Θ</m:t>
                    </m:r>
                  </m:oMath>
                </a14:m>
                <a:r>
                  <a:rPr lang="en-US" dirty="0"/>
                  <a:t> : remain in idle state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21" name="Inhaltsplatzhalter 20">
                <a:extLst>
                  <a:ext uri="{FF2B5EF4-FFF2-40B4-BE49-F238E27FC236}">
                    <a16:creationId xmlns:a16="http://schemas.microsoft.com/office/drawing/2014/main" id="{4C4DC614-D37A-4A7D-8799-C718FFA7ACF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229" t="-4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19192B4-2679-472C-A8A6-4AFA56DC59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7898DBB-BEBA-4F7C-8C7E-CE9415826AF9}" type="slidenum">
              <a:rPr lang="en-US" smtClean="0"/>
              <a:pPr/>
              <a:t>4</a:t>
            </a:fld>
            <a:endParaRPr lang="en-US" dirty="0"/>
          </a:p>
        </p:txBody>
      </p:sp>
      <p:grpSp>
        <p:nvGrpSpPr>
          <p:cNvPr id="6" name="Group 7">
            <a:extLst>
              <a:ext uri="{FF2B5EF4-FFF2-40B4-BE49-F238E27FC236}">
                <a16:creationId xmlns:a16="http://schemas.microsoft.com/office/drawing/2014/main" id="{CC9C6BFA-6FF6-458F-942D-FD5A464CA593}"/>
              </a:ext>
            </a:extLst>
          </p:cNvPr>
          <p:cNvGrpSpPr>
            <a:grpSpLocks/>
          </p:cNvGrpSpPr>
          <p:nvPr/>
        </p:nvGrpSpPr>
        <p:grpSpPr bwMode="auto">
          <a:xfrm>
            <a:off x="609600" y="2593801"/>
            <a:ext cx="2378076" cy="1230313"/>
            <a:chOff x="284" y="2165"/>
            <a:chExt cx="1498" cy="77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 Box 9">
                  <a:extLst>
                    <a:ext uri="{FF2B5EF4-FFF2-40B4-BE49-F238E27FC236}">
                      <a16:creationId xmlns:a16="http://schemas.microsoft.com/office/drawing/2014/main" id="{E5A99499-562A-4A32-909B-C2EA00A786B1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84" y="2165"/>
                  <a:ext cx="1055" cy="25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 type="none" w="sm" len="sm"/>
                  <a:tailEnd type="none" w="sm" len="med"/>
                </a:ln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  <a:buFont typeface="MT Extra" pitchFamily="18" charset="2"/>
                    <a:buNone/>
                  </a:pPr>
                  <a:r>
                    <a:rPr lang="en-US" sz="2000" b="0" dirty="0">
                      <a:solidFill>
                        <a:srgbClr val="4D4D4D"/>
                      </a:solidFill>
                      <a:latin typeface="+mj-lt"/>
                    </a:rPr>
                    <a:t>idle time </a:t>
                  </a:r>
                  <a14:m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</m:oMath>
                  </a14:m>
                  <a:endParaRPr lang="en-US" sz="2400" b="0" dirty="0">
                    <a:solidFill>
                      <a:srgbClr val="4D4D4D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9" name="Text Box 9">
                  <a:extLst>
                    <a:ext uri="{FF2B5EF4-FFF2-40B4-BE49-F238E27FC236}">
                      <a16:creationId xmlns:a16="http://schemas.microsoft.com/office/drawing/2014/main" id="{E5A99499-562A-4A32-909B-C2EA00A786B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84" y="2165"/>
                  <a:ext cx="1055" cy="252"/>
                </a:xfrm>
                <a:prstGeom prst="rect">
                  <a:avLst/>
                </a:prstGeom>
                <a:blipFill>
                  <a:blip r:embed="rId5"/>
                  <a:stretch>
                    <a:fillRect l="-3636" t="-6061" b="-27273"/>
                  </a:stretch>
                </a:blipFill>
                <a:ln w="9525">
                  <a:noFill/>
                  <a:miter lim="800000"/>
                  <a:headEnd type="none" w="sm" len="sm"/>
                  <a:tailEnd type="none" w="sm" len="med"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8" name="Object 11">
                  <a:extLst>
                    <a:ext uri="{FF2B5EF4-FFF2-40B4-BE49-F238E27FC236}">
                      <a16:creationId xmlns:a16="http://schemas.microsoft.com/office/drawing/2014/main" id="{C3FBFE76-01A0-4825-B256-0A4E220947AE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318" y="2400"/>
                <a:ext cx="1464" cy="540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6173" name="Equation" r:id="rId6" imgW="1548728" imgH="571252" progId="">
                        <p:embed/>
                      </p:oleObj>
                    </mc:Choice>
                    <mc:Fallback>
                      <p:oleObj name="Equation" r:id="rId6" imgW="1548728" imgH="571252" progId="">
                        <p:embed/>
                        <p:pic>
                          <p:nvPicPr>
                            <p:cNvPr id="4100" name="Object 11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7">
                              <a:extLst>
                                <a:ext uri="{28A0092B-C50C-407E-A947-70E740481C1C}">
                                  <a14:useLocalDpi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318" y="2400"/>
                              <a:ext cx="1464" cy="54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Choice>
          <mc:Fallback xmlns="">
            <p:graphicFrame>
              <p:nvGraphicFramePr>
                <p:cNvPr id="8" name="Object 11">
                  <a:extLst>
                    <a:ext uri="{FF2B5EF4-FFF2-40B4-BE49-F238E27FC236}">
                      <a16:creationId xmlns:a16="http://schemas.microsoft.com/office/drawing/2014/main" id="{C3FBFE76-01A0-4825-B256-0A4E220947AE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318" y="2400"/>
                <a:ext cx="1464" cy="540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6161" name="Equation" r:id="rId8" imgW="1548728" imgH="571252" progId="">
                        <p:embed/>
                      </p:oleObj>
                    </mc:Choice>
                    <mc:Fallback>
                      <p:oleObj name="Equation" r:id="rId8" imgW="1548728" imgH="571252" progId="">
                        <p:embed/>
                        <p:pic>
                          <p:nvPicPr>
                            <p:cNvPr id="4100" name="Object 11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9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318" y="2400"/>
                              <a:ext cx="1464" cy="54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 Box 4">
                <a:extLst>
                  <a:ext uri="{FF2B5EF4-FFF2-40B4-BE49-F238E27FC236}">
                    <a16:creationId xmlns:a16="http://schemas.microsoft.com/office/drawing/2014/main" id="{774C6775-456D-4FB4-A802-AFDB8E44BBC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882062" y="1432840"/>
                <a:ext cx="2646363" cy="707886"/>
              </a:xfrm>
              <a:prstGeom prst="rect">
                <a:avLst/>
              </a:prstGeom>
              <a:noFill/>
              <a:ln w="9525">
                <a:noFill/>
                <a:miter lim="800000"/>
                <a:headEnd type="none" w="sm" len="sm"/>
                <a:tailEnd type="none" w="sm" len="med"/>
              </a:ln>
            </p:spPr>
            <p:txBody>
              <a:bodyPr>
                <a:spAutoFit/>
              </a:bodyPr>
              <a:lstStyle>
                <a:defPPr>
                  <a:defRPr lang="en-US"/>
                </a:defPPr>
                <a:lvl1pPr>
                  <a:spcBef>
                    <a:spcPct val="50000"/>
                  </a:spcBef>
                  <a:buFont typeface="MT Extra" pitchFamily="18" charset="2"/>
                  <a:buNone/>
                  <a:defRPr sz="2000" b="0">
                    <a:solidFill>
                      <a:srgbClr val="4D4D4D"/>
                    </a:solidFill>
                    <a:latin typeface="+mj-lt"/>
                  </a:defRPr>
                </a:lvl1pPr>
              </a:lstStyle>
              <a:p>
                <a:r>
                  <a:rPr lang="en-US" dirty="0"/>
                  <a:t>call duration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 (service time)</a:t>
                </a:r>
              </a:p>
            </p:txBody>
          </p:sp>
        </mc:Choice>
        <mc:Fallback xmlns="">
          <p:sp>
            <p:nvSpPr>
              <p:cNvPr id="14" name="Text Box 4">
                <a:extLst>
                  <a:ext uri="{FF2B5EF4-FFF2-40B4-BE49-F238E27FC236}">
                    <a16:creationId xmlns:a16="http://schemas.microsoft.com/office/drawing/2014/main" id="{774C6775-456D-4FB4-A802-AFDB8E44BB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882062" y="1432840"/>
                <a:ext cx="2646363" cy="707886"/>
              </a:xfrm>
              <a:prstGeom prst="rect">
                <a:avLst/>
              </a:prstGeom>
              <a:blipFill>
                <a:blip r:embed="rId10"/>
                <a:stretch>
                  <a:fillRect l="-2304" t="-3448" b="-15517"/>
                </a:stretch>
              </a:blipFill>
              <a:ln w="9525">
                <a:noFill/>
                <a:miter lim="800000"/>
                <a:headEnd type="none" w="sm" len="sm"/>
                <a:tailEnd type="none" w="sm" len="me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6" name="Object 13">
            <a:extLst>
              <a:ext uri="{FF2B5EF4-FFF2-40B4-BE49-F238E27FC236}">
                <a16:creationId xmlns:a16="http://schemas.microsoft.com/office/drawing/2014/main" id="{5C1080D7-AAB0-4E77-A7C7-53729C78DE9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67679598"/>
              </p:ext>
            </p:extLst>
          </p:nvPr>
        </p:nvGraphicFramePr>
        <p:xfrm>
          <a:off x="8958534" y="2112895"/>
          <a:ext cx="2476500" cy="900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74" name="Equation" r:id="rId11" imgW="1651000" imgH="596900" progId="">
                  <p:embed/>
                </p:oleObj>
              </mc:Choice>
              <mc:Fallback>
                <p:oleObj name="Equation" r:id="rId11" imgW="1651000" imgH="596900" progId="">
                  <p:embed/>
                  <p:pic>
                    <p:nvPicPr>
                      <p:cNvPr id="4098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58534" y="2112895"/>
                        <a:ext cx="2476500" cy="9001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8">
            <a:extLst>
              <a:ext uri="{FF2B5EF4-FFF2-40B4-BE49-F238E27FC236}">
                <a16:creationId xmlns:a16="http://schemas.microsoft.com/office/drawing/2014/main" id="{07BED856-55AB-49C0-9BE8-30C3C845185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58803028"/>
              </p:ext>
            </p:extLst>
          </p:nvPr>
        </p:nvGraphicFramePr>
        <p:xfrm>
          <a:off x="8846616" y="5272088"/>
          <a:ext cx="2530475" cy="900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75" name="Equation" r:id="rId13" imgW="1689100" imgH="596900" progId="">
                  <p:embed/>
                </p:oleObj>
              </mc:Choice>
              <mc:Fallback>
                <p:oleObj name="Equation" r:id="rId13" imgW="1689100" imgH="596900" progId="">
                  <p:embed/>
                  <p:pic>
                    <p:nvPicPr>
                      <p:cNvPr id="4099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846616" y="5272088"/>
                        <a:ext cx="2530475" cy="9001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 Box 4">
                <a:extLst>
                  <a:ext uri="{FF2B5EF4-FFF2-40B4-BE49-F238E27FC236}">
                    <a16:creationId xmlns:a16="http://schemas.microsoft.com/office/drawing/2014/main" id="{63A79F87-3C8B-4E67-8EFA-9E16F939A12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788671" y="4474338"/>
                <a:ext cx="2646363" cy="707886"/>
              </a:xfrm>
              <a:prstGeom prst="rect">
                <a:avLst/>
              </a:prstGeom>
              <a:noFill/>
              <a:ln w="9525">
                <a:noFill/>
                <a:miter lim="800000"/>
                <a:headEnd type="none" w="sm" len="sm"/>
                <a:tailEnd type="none" w="sm" len="med"/>
              </a:ln>
            </p:spPr>
            <p:txBody>
              <a:bodyPr>
                <a:spAutoFit/>
              </a:bodyPr>
              <a:lstStyle>
                <a:defPPr>
                  <a:defRPr lang="en-US"/>
                </a:defPPr>
                <a:lvl1pPr>
                  <a:spcBef>
                    <a:spcPct val="50000"/>
                  </a:spcBef>
                  <a:buFont typeface="MT Extra" pitchFamily="18" charset="2"/>
                  <a:buNone/>
                  <a:defRPr sz="2000" b="0">
                    <a:solidFill>
                      <a:srgbClr val="4D4D4D"/>
                    </a:solidFill>
                    <a:latin typeface="+mj-lt"/>
                  </a:defRPr>
                </a:lvl1pPr>
              </a:lstStyle>
              <a:p>
                <a:r>
                  <a:rPr lang="en-US" dirty="0"/>
                  <a:t>time in wait-for-retrial state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8" name="Text Box 4">
                <a:extLst>
                  <a:ext uri="{FF2B5EF4-FFF2-40B4-BE49-F238E27FC236}">
                    <a16:creationId xmlns:a16="http://schemas.microsoft.com/office/drawing/2014/main" id="{63A79F87-3C8B-4E67-8EFA-9E16F939A1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788671" y="4474338"/>
                <a:ext cx="2646363" cy="707886"/>
              </a:xfrm>
              <a:prstGeom prst="rect">
                <a:avLst/>
              </a:prstGeom>
              <a:blipFill>
                <a:blip r:embed="rId15"/>
                <a:stretch>
                  <a:fillRect l="-2535" t="-4310" b="-15517"/>
                </a:stretch>
              </a:blipFill>
              <a:ln w="9525">
                <a:noFill/>
                <a:miter lim="800000"/>
                <a:headEnd type="none" w="sm" len="sm"/>
                <a:tailEnd type="none" w="sm" len="me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7786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0CDD8C34-C32F-460F-8CE6-96A8D2D89C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600" y="0"/>
            <a:ext cx="84455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CFD4191-FB14-4BCD-8BAD-7933BF89D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Retrial Model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D4C4BA6-ACFC-44A4-993A-B5583EC98F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7898DBB-BEBA-4F7C-8C7E-CE9415826AF9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6606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C9DEF9-F058-48DA-8C95-39E721B348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Model Parameters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6F67654-EFC4-4862-9555-D5BD072BDC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7898DBB-BEBA-4F7C-8C7E-CE9415826AF9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6410E32-BFBD-427D-99EC-FBE4EF4147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415" y="990600"/>
            <a:ext cx="9764785" cy="4093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9845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DF3A3A-EE75-4C94-BD98-8F473681B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State Transition Diagram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0BD7A71-D828-4E48-A2BA-21207DC500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4C02688-2FBF-4A20-A66E-2D1A578C30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7898DBB-BEBA-4F7C-8C7E-CE9415826AF9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6A6AA243-2F80-4EDD-9133-13266777D2BF}"/>
              </a:ext>
            </a:extLst>
          </p:cNvPr>
          <p:cNvSpPr txBox="1"/>
          <p:nvPr/>
        </p:nvSpPr>
        <p:spPr>
          <a:xfrm>
            <a:off x="10706100" y="115888"/>
            <a:ext cx="1295400" cy="646112"/>
          </a:xfrm>
          <a:prstGeom prst="rect">
            <a:avLst/>
          </a:prstGeom>
          <a:solidFill>
            <a:schemeClr val="tx1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de-DE" sz="2000" b="0" dirty="0" err="1">
                <a:solidFill>
                  <a:schemeClr val="bg1"/>
                </a:solidFill>
                <a:latin typeface="+mn-lt"/>
              </a:rPr>
              <a:t>Lecture</a:t>
            </a:r>
            <a:endParaRPr lang="en-US" sz="2000" b="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274693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DF3A3A-EE75-4C94-BD98-8F473681B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State Transition Diagram (f.)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0BD7A71-D828-4E48-A2BA-21207DC500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4C02688-2FBF-4A20-A66E-2D1A578C30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7898DBB-BEBA-4F7C-8C7E-CE9415826AF9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6A6AA243-2F80-4EDD-9133-13266777D2BF}"/>
              </a:ext>
            </a:extLst>
          </p:cNvPr>
          <p:cNvSpPr txBox="1"/>
          <p:nvPr/>
        </p:nvSpPr>
        <p:spPr>
          <a:xfrm>
            <a:off x="10706100" y="115888"/>
            <a:ext cx="1295400" cy="646112"/>
          </a:xfrm>
          <a:prstGeom prst="rect">
            <a:avLst/>
          </a:prstGeom>
          <a:solidFill>
            <a:schemeClr val="tx1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de-DE" sz="2000" b="0" dirty="0" err="1">
                <a:solidFill>
                  <a:schemeClr val="bg1"/>
                </a:solidFill>
                <a:latin typeface="+mn-lt"/>
              </a:rPr>
              <a:t>Lecture</a:t>
            </a:r>
            <a:endParaRPr lang="en-US" sz="2000" b="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37402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State Transition Diagram</a:t>
            </a:r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4C25ADD7-DEBC-4FFB-8098-703B8189DC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914400"/>
            <a:ext cx="4038600" cy="5105400"/>
          </a:xfrm>
        </p:spPr>
        <p:txBody>
          <a:bodyPr/>
          <a:lstStyle/>
          <a:p>
            <a:r>
              <a:rPr lang="en-US" noProof="0" dirty="0"/>
              <a:t>Can be solved numerically</a:t>
            </a:r>
          </a:p>
          <a:p>
            <a:r>
              <a:rPr lang="en-US" noProof="0" dirty="0"/>
              <a:t>See notebook script at </a:t>
            </a:r>
            <a:r>
              <a:rPr lang="en-US" noProof="0" dirty="0">
                <a:hlinkClick r:id="rId4"/>
              </a:rPr>
              <a:t>https://modeling.systems/</a:t>
            </a:r>
            <a:r>
              <a:rPr lang="en-US" noProof="0" dirty="0"/>
              <a:t> 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A9FE66E3-DEEA-4B57-B27D-43A4B5DC1F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3B89EAB-33FD-4FD8-97C0-2C229670A3E7}" type="slidenum">
              <a:rPr lang="en-GB" smtClean="0"/>
              <a:pPr/>
              <a:t>9</a:t>
            </a:fld>
            <a:endParaRPr lang="en-GB"/>
          </a:p>
        </p:txBody>
      </p:sp>
      <p:sp>
        <p:nvSpPr>
          <p:cNvPr id="21507" name="Rectangle 3"/>
          <p:cNvSpPr>
            <a:spLocks noChangeArrowheads="1"/>
          </p:cNvSpPr>
          <p:nvPr/>
        </p:nvSpPr>
        <p:spPr bwMode="auto">
          <a:xfrm>
            <a:off x="3713163" y="358775"/>
            <a:ext cx="38472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de-DE" sz="1200" b="0">
                <a:solidFill>
                  <a:srgbClr val="000000"/>
                </a:solidFill>
                <a:latin typeface="Times New Roman" pitchFamily="18" charset="0"/>
              </a:rPr>
              <a:t> </a:t>
            </a:r>
            <a:endParaRPr lang="de-DE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623D7F5F-9FC9-47FE-AB2C-EBD4636357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4400" y="0"/>
            <a:ext cx="6064217" cy="685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9608269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NDENT_LEVEL" val="1"/>
  <p:tag name="ISPRING_CUSTOM_TIMING_USED" val="0"/>
  <p:tag name="GENSWF_SLIDE_UID" val="{D6BA3417-6EA4-4138-BFE6-A1463A4D4890}:43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NDENT_LEVEL" val="1"/>
  <p:tag name="ISPRING_CUSTOM_TIMING_USED" val="0"/>
  <p:tag name="GENSWF_SLIDE_UID" val="{013B0106-3806-4063-A85F-82D46CDF6AED}:36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NDENT_LEVEL" val="1"/>
  <p:tag name="ISPRING_CUSTOM_TIMING_USED" val="0"/>
  <p:tag name="GENSWF_SLIDE_UID" val="{013B0106-3806-4063-A85F-82D46CDF6AED}:364"/>
</p:tagLst>
</file>

<file path=ppt/theme/theme1.xml><?xml version="1.0" encoding="utf-8"?>
<a:theme xmlns:a="http://schemas.openxmlformats.org/drawingml/2006/main" name="i3_powerpoint_2017">
  <a:themeElements>
    <a:clrScheme name="Benutzerdefiniert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1F5394"/>
      </a:accent5>
      <a:accent6>
        <a:srgbClr val="70AD47"/>
      </a:accent6>
      <a:hlink>
        <a:srgbClr val="0563C1"/>
      </a:hlink>
      <a:folHlink>
        <a:srgbClr val="954F72"/>
      </a:folHlink>
    </a:clrScheme>
    <a:fontScheme name="i3_font_style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rtlCol="0" anchor="ctr" anchorCtr="0" compatLnSpc="1">
        <a:prstTxWarp prst="textNoShape">
          <a:avLst/>
        </a:prstTxWarp>
      </a:bodyPr>
      <a:lstStyle>
        <a:defPPr algn="ctr">
          <a:defRPr sz="2000" b="0" dirty="0">
            <a:solidFill>
              <a:schemeClr val="bg1"/>
            </a:solidFill>
            <a:latin typeface="+mj-lt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 Rounded MT Bold" pitchFamily="34" charset="0"/>
          </a:defRPr>
        </a:defPPr>
      </a:lstStyle>
    </a:lnDef>
    <a:txDef>
      <a:spPr>
        <a:noFill/>
      </a:spPr>
      <a:bodyPr wrap="square" rtlCol="0">
        <a:spAutoFit/>
      </a:bodyPr>
      <a:lstStyle>
        <a:defPPr>
          <a:defRPr dirty="0">
            <a:latin typeface="+mn-lt"/>
          </a:defRPr>
        </a:defPPr>
      </a:lstStyle>
    </a:txDef>
  </a:objectDefaults>
  <a:extraClrSchemeLst>
    <a:extraClrScheme>
      <a:clrScheme name="Vorlage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ag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orlage 3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age 4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age 5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age 6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age 7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Template-20170425" id="{DC9CE8E7-E304-4EF4-A6EB-99A4F62FBDBA}" vid="{08FDE999-829D-4CCD-A438-DD68C14B5BAF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469</Words>
  <Application>Microsoft Office PowerPoint</Application>
  <PresentationFormat>Breitbild</PresentationFormat>
  <Paragraphs>80</Paragraphs>
  <Slides>14</Slides>
  <Notes>3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8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14</vt:i4>
      </vt:variant>
    </vt:vector>
  </HeadingPairs>
  <TitlesOfParts>
    <vt:vector size="24" baseType="lpstr">
      <vt:lpstr>Wingdings</vt:lpstr>
      <vt:lpstr>Arial</vt:lpstr>
      <vt:lpstr>Cambria Math</vt:lpstr>
      <vt:lpstr>Times New Roman</vt:lpstr>
      <vt:lpstr>MT Extra</vt:lpstr>
      <vt:lpstr>Wingdings 3</vt:lpstr>
      <vt:lpstr>Segoe UI</vt:lpstr>
      <vt:lpstr>Arial Rounded MT Bold</vt:lpstr>
      <vt:lpstr>i3_powerpoint_2017</vt:lpstr>
      <vt:lpstr>Equation</vt:lpstr>
      <vt:lpstr>PowerPoint-Präsentation</vt:lpstr>
      <vt:lpstr>Disclaimer and Copyright Notice</vt:lpstr>
      <vt:lpstr>Chapter 4</vt:lpstr>
      <vt:lpstr>Model of Customer Behavior with Retrial</vt:lpstr>
      <vt:lpstr>Retrial Model</vt:lpstr>
      <vt:lpstr>Model Parameters</vt:lpstr>
      <vt:lpstr>State Transition Diagram</vt:lpstr>
      <vt:lpstr>State Transition Diagram (f.)</vt:lpstr>
      <vt:lpstr>State Transition Diagram</vt:lpstr>
      <vt:lpstr>Traffic Flows</vt:lpstr>
      <vt:lpstr>Traffic Flows of Fresh Calls</vt:lpstr>
      <vt:lpstr>Mean Number of Attempts for Successful Calls</vt:lpstr>
      <vt:lpstr>Results: Retrial Model</vt:lpstr>
      <vt:lpstr>Results: Retrial Model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Ch4.4 Customer Retrial Model with Finite Number of Sources</dc:title>
  <dc:creator>tobias.hossfeld@uni-wuerzburg.de</dc:creator>
  <cp:lastModifiedBy>Tobias Hoßfeld</cp:lastModifiedBy>
  <cp:revision>921</cp:revision>
  <dcterms:created xsi:type="dcterms:W3CDTF">2011-01-08T01:15:19Z</dcterms:created>
  <dcterms:modified xsi:type="dcterms:W3CDTF">2022-05-05T09:23:14Z</dcterms:modified>
</cp:coreProperties>
</file>